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4" autoAdjust="0"/>
    <p:restoredTop sz="94660"/>
  </p:normalViewPr>
  <p:slideViewPr>
    <p:cSldViewPr snapToGrid="0" snapToObjects="1">
      <p:cViewPr>
        <p:scale>
          <a:sx n="72" d="100"/>
          <a:sy n="72" d="100"/>
        </p:scale>
        <p:origin x="-1768" y="-5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03D11-E60C-4342-A839-D79DDA9D8785}"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BA4F3-B78C-D243-B141-547E0B26AEFB}" type="slidenum">
              <a:rPr lang="en-US" smtClean="0"/>
              <a:t>‹#›</a:t>
            </a:fld>
            <a:endParaRPr lang="en-US"/>
          </a:p>
        </p:txBody>
      </p:sp>
    </p:spTree>
    <p:extLst>
      <p:ext uri="{BB962C8B-B14F-4D97-AF65-F5344CB8AC3E}">
        <p14:creationId xmlns:p14="http://schemas.microsoft.com/office/powerpoint/2010/main" val="27407079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100% of economists agree with this statement. This is the 'Ask the experts' feature in the textbook. Source: IGM Economic Experts Panel, March 10, 2015.</a:t>
            </a:r>
            <a:r>
              <a:rPr lang="en-US" dirty="0" smtClean="0">
                <a:effectLst/>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1BA4F3-B78C-D243-B141-547E0B26AEFB}" type="slidenum">
              <a:rPr lang="en-US" smtClean="0"/>
              <a:t>13</a:t>
            </a:fld>
            <a:endParaRPr lang="en-US"/>
          </a:p>
        </p:txBody>
      </p:sp>
    </p:spTree>
    <p:extLst>
      <p:ext uri="{BB962C8B-B14F-4D97-AF65-F5344CB8AC3E}">
        <p14:creationId xmlns:p14="http://schemas.microsoft.com/office/powerpoint/2010/main" val="250903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95% of economists agree, 2% disagree, and 3% are uncertain. This is the 'Ask the experts' feature in the textbook. </a:t>
            </a:r>
            <a:r>
              <a:rPr lang="en-US" sz="1200" kern="1200" smtClean="0">
                <a:solidFill>
                  <a:schemeClr val="tx1"/>
                </a:solidFill>
                <a:effectLst/>
                <a:latin typeface="+mn-lt"/>
                <a:ea typeface="+mn-ea"/>
                <a:cs typeface="+mn-cs"/>
              </a:rPr>
              <a:t>Source: IGM Economic Experts Panel, December 4, 2012 and December 20, 2011.</a:t>
            </a:r>
            <a:r>
              <a:rPr lang="en-US" smtClean="0">
                <a:effectLst/>
              </a:rPr>
              <a:t> </a:t>
            </a:r>
            <a:endParaRPr lang="en-US" dirty="0"/>
          </a:p>
        </p:txBody>
      </p:sp>
      <p:sp>
        <p:nvSpPr>
          <p:cNvPr id="4" name="Slide Number Placeholder 3"/>
          <p:cNvSpPr>
            <a:spLocks noGrp="1"/>
          </p:cNvSpPr>
          <p:nvPr>
            <p:ph type="sldNum" sz="quarter" idx="10"/>
          </p:nvPr>
        </p:nvSpPr>
        <p:spPr/>
        <p:txBody>
          <a:bodyPr/>
          <a:lstStyle/>
          <a:p>
            <a:fld id="{151BA4F3-B78C-D243-B141-547E0B26AEFB}" type="slidenum">
              <a:rPr lang="en-US" smtClean="0"/>
              <a:t>14</a:t>
            </a:fld>
            <a:endParaRPr lang="en-US"/>
          </a:p>
        </p:txBody>
      </p:sp>
    </p:spTree>
    <p:extLst>
      <p:ext uri="{BB962C8B-B14F-4D97-AF65-F5344CB8AC3E}">
        <p14:creationId xmlns:p14="http://schemas.microsoft.com/office/powerpoint/2010/main" val="149530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574C5-4108-674A-9A46-CADCAC814C92}"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335796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574C5-4108-674A-9A46-CADCAC814C92}"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354365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574C5-4108-674A-9A46-CADCAC814C92}"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265501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574C5-4108-674A-9A46-CADCAC814C92}"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297063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574C5-4108-674A-9A46-CADCAC814C92}"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258199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1574C5-4108-674A-9A46-CADCAC814C92}"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47564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574C5-4108-674A-9A46-CADCAC814C92}"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131237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574C5-4108-674A-9A46-CADCAC814C92}"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27135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574C5-4108-674A-9A46-CADCAC814C92}"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274886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574C5-4108-674A-9A46-CADCAC814C92}"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64350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574C5-4108-674A-9A46-CADCAC814C92}"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10C0C-9FA4-2844-8427-1D51B6593A4D}" type="slidenum">
              <a:rPr lang="en-US" smtClean="0"/>
              <a:t>‹#›</a:t>
            </a:fld>
            <a:endParaRPr lang="en-US"/>
          </a:p>
        </p:txBody>
      </p:sp>
    </p:spTree>
    <p:extLst>
      <p:ext uri="{BB962C8B-B14F-4D97-AF65-F5344CB8AC3E}">
        <p14:creationId xmlns:p14="http://schemas.microsoft.com/office/powerpoint/2010/main" val="10889137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574C5-4108-674A-9A46-CADCAC814C92}"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10C0C-9FA4-2844-8427-1D51B6593A4D}" type="slidenum">
              <a:rPr lang="en-US" smtClean="0"/>
              <a:t>‹#›</a:t>
            </a:fld>
            <a:endParaRPr lang="en-US"/>
          </a:p>
        </p:txBody>
      </p:sp>
    </p:spTree>
    <p:extLst>
      <p:ext uri="{BB962C8B-B14F-4D97-AF65-F5344CB8AC3E}">
        <p14:creationId xmlns:p14="http://schemas.microsoft.com/office/powerpoint/2010/main" val="3212039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4.xml"/><Relationship Id="rId2"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8.xml"/><Relationship Id="rId2"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42.xml"/><Relationship Id="rId2"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slideLayout" Target="../slideLayouts/slideLayout2.xml"/><Relationship Id="rId6" Type="http://schemas.openxmlformats.org/officeDocument/2006/relationships/notesSlide" Target="../notesSlides/notesSlide1.xml"/><Relationship Id="rId7" Type="http://schemas.openxmlformats.org/officeDocument/2006/relationships/image" Target="../media/image6.png"/><Relationship Id="rId1" Type="http://schemas.openxmlformats.org/officeDocument/2006/relationships/tags" Target="../tags/tag46.xml"/><Relationship Id="rId2"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slideLayout" Target="../slideLayouts/slideLayout2.xml"/><Relationship Id="rId6" Type="http://schemas.openxmlformats.org/officeDocument/2006/relationships/notesSlide" Target="../notesSlides/notesSlide2.xml"/><Relationship Id="rId7" Type="http://schemas.openxmlformats.org/officeDocument/2006/relationships/image" Target="../media/image6.png"/><Relationship Id="rId1" Type="http://schemas.openxmlformats.org/officeDocument/2006/relationships/tags" Target="../tags/tag50.xml"/><Relationship Id="rId2" Type="http://schemas.openxmlformats.org/officeDocument/2006/relationships/tags" Target="../tags/tag5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6.xml"/><Relationship Id="rId2"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5.png"/><Relationship Id="rId1" Type="http://schemas.openxmlformats.org/officeDocument/2006/relationships/tags" Target="../tags/tag18.xml"/><Relationship Id="rId2"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22.xml"/><Relationship Id="rId2"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26.xml"/><Relationship Id="rId2"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0.xml"/><Relationship Id="rId2"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Screen Shot 2017-01-25 at 6.17.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922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1400" dirty="0" smtClean="0">
                <a:ea typeface="MS PGothic" charset="-128"/>
              </a:rPr>
              <a:t>The citizens of Knoxville are complaining that the two pickle-makers in town, ‘Crunchy Ponds pickles’ and ‘Sweet Rose pickles’, are polluting the environment. Currently, each pickle-maker emits 20 tons of pollution per year. ‘Crunchy Ponds pickles’ could clean the pollution at a cost of $500 per ton. ‘Sweet Rose pickles’ could also clean the pollution, but a cost of $1,100 per ton.  In an effort to reduce pollution, the government of Knoxville decrees that from now on, each pickle factory has to reduce pollution to 10 tons per year each, or else. What is the cost of reducing pollution to the desired levels?</a:t>
            </a:r>
            <a:endParaRPr lang="en-US" altLang="en-US" sz="1400" dirty="0">
              <a:ea typeface="MS PGothic" charset="-128"/>
            </a:endParaRPr>
          </a:p>
        </p:txBody>
      </p:sp>
      <p:sp>
        <p:nvSpPr>
          <p:cNvPr id="13314" name="TPAnswers"/>
          <p:cNvSpPr>
            <a:spLocks noGrp="1"/>
          </p:cNvSpPr>
          <p:nvPr>
            <p:ph idx="1"/>
            <p:custDataLst>
              <p:tags r:id="rId2"/>
            </p:custDataLst>
          </p:nvPr>
        </p:nvSpPr>
        <p:spPr>
          <a:xfrm>
            <a:off x="457200" y="1798920"/>
            <a:ext cx="4114800" cy="4525963"/>
          </a:xfrm>
        </p:spPr>
        <p:txBody>
          <a:bodyPr>
            <a:normAutofit/>
          </a:bodyPr>
          <a:lstStyle/>
          <a:p>
            <a:pPr marL="514350" indent="-514350">
              <a:buFont typeface="Arial" charset="0"/>
              <a:buAutoNum type="alphaUcPeriod"/>
            </a:pPr>
            <a:r>
              <a:rPr lang="en-US" altLang="en-US" sz="1400" dirty="0" smtClean="0">
                <a:ea typeface="MS PGothic" charset="-128"/>
              </a:rPr>
              <a:t>total cost of cleaning 20 tons of pollution is $10,000 per year; it costs ‘Crunchy Ponds pickles’ $1,000 to clean 10 tons of pollution; it costs ‘Sweet Rose pickles’ $9,000 to clean 10 tons of pollution.</a:t>
            </a:r>
          </a:p>
          <a:p>
            <a:pPr marL="514350" indent="-514350">
              <a:buFont typeface="Arial" charset="0"/>
              <a:buAutoNum type="alphaUcPeriod"/>
            </a:pPr>
            <a:r>
              <a:rPr lang="en-US" altLang="en-US" sz="1400" dirty="0" smtClean="0">
                <a:ea typeface="MS PGothic" charset="-128"/>
              </a:rPr>
              <a:t>total cost of cleaning 20 tons of pollution is $14,000 per year; it costs ‘Crunchy Ponds pickles’ $4,000 to clean 12 tons of pollution; it costs ‘Sweet Rose pickles’ $10,000 to clean 12 tons of pollution.</a:t>
            </a:r>
          </a:p>
          <a:p>
            <a:pPr marL="514350" indent="-514350">
              <a:buFont typeface="Arial" charset="0"/>
              <a:buAutoNum type="alphaUcPeriod"/>
            </a:pPr>
            <a:r>
              <a:rPr lang="en-US" altLang="en-US" sz="1400" dirty="0" smtClean="0">
                <a:ea typeface="MS PGothic" charset="-128"/>
              </a:rPr>
              <a:t>total cost of cleaning 20 tons of pollution is $16,000 per year; it costs ‘Crunchy Ponds pickles’ $5,000 to clean 10 tons of pollution; it costs ‘Sweet Rose pickles’ $11,000 to clean 10 tons of pollution.</a:t>
            </a:r>
          </a:p>
          <a:p>
            <a:pPr marL="514350" indent="-514350">
              <a:buFont typeface="Arial" charset="0"/>
              <a:buAutoNum type="alphaUcPeriod"/>
            </a:pPr>
            <a:r>
              <a:rPr lang="en-US" altLang="en-US" sz="1400" dirty="0" smtClean="0">
                <a:ea typeface="MS PGothic" charset="-128"/>
              </a:rPr>
              <a:t>total cost of cleaning 20 tons of pollution is $18,000 per year; it costs ‘Crunchy Ponds pickles’ $6,000 to clean 12 tons of pollution; it costs ‘Sweet Rose pickles’ $12,000 to clean 12 tons of pollution.</a:t>
            </a:r>
            <a:endParaRPr lang="en-US" altLang="en-US" sz="1400" dirty="0">
              <a:ea typeface="MS PGothic" charset="-128"/>
            </a:endParaRPr>
          </a:p>
        </p:txBody>
      </p:sp>
      <p:pic>
        <p:nvPicPr>
          <p:cNvPr id="2" name="TPChart" descr="4D12E7D2F2F440EAA998FC494C10C924Chart20170125220041853.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84480" y="4092879"/>
            <a:ext cx="215900" cy="215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1400" dirty="0" smtClean="0">
                <a:ea typeface="MS PGothic" charset="-128"/>
              </a:rPr>
              <a:t>The citizens of Knoxville are complaining that the two pickle-makers in town, ‘Crunchy Ponds pickles’ and ‘Sweet Rose pickles’, are polluting the environment. Currently, each pickle-maker emits 20 tons of pollution per year. ‘Crunchy Ponds pickles’ could clean the pollution at a cost of $500 per ton. ‘Sweet Rose pickles’ could also clean the pollution, but a cost of $1,100 per ton. In an effort to reduce pollution, the government of Knoxville gives each pickle factory 10 tradable pollution permits. Each tradable pollution permit allows the owner to emit one ton of pollution, and its market value is $800.  What is the cost of reducing pollution to the desired levels? How is this possible?</a:t>
            </a:r>
            <a:endParaRPr lang="en-US" altLang="en-US" sz="1400" dirty="0">
              <a:ea typeface="MS PGothic" charset="-128"/>
            </a:endParaRPr>
          </a:p>
        </p:txBody>
      </p:sp>
      <p:sp>
        <p:nvSpPr>
          <p:cNvPr id="13314" name="TPAnswers"/>
          <p:cNvSpPr>
            <a:spLocks noGrp="1"/>
          </p:cNvSpPr>
          <p:nvPr>
            <p:ph idx="1"/>
            <p:custDataLst>
              <p:tags r:id="rId2"/>
            </p:custDataLst>
          </p:nvPr>
        </p:nvSpPr>
        <p:spPr>
          <a:xfrm>
            <a:off x="457200" y="2332037"/>
            <a:ext cx="4114800" cy="4525963"/>
          </a:xfrm>
        </p:spPr>
        <p:txBody>
          <a:bodyPr>
            <a:normAutofit fontScale="47500" lnSpcReduction="20000"/>
          </a:bodyPr>
          <a:lstStyle/>
          <a:p>
            <a:pPr marL="514350" indent="-514350">
              <a:buFont typeface="Arial" charset="0"/>
              <a:buAutoNum type="alphaUcPeriod"/>
            </a:pPr>
            <a:r>
              <a:rPr lang="en-US" altLang="en-US" dirty="0" smtClean="0">
                <a:ea typeface="MS PGothic" charset="-128"/>
              </a:rPr>
              <a:t>total cost of cleaning 20 tons of pollution is $10,000 per year. ‘Crunchy Ponds pickles’ cleans 20 tons of pollution after selling 10 pollution permits to ‘Sweet Rose pickles’</a:t>
            </a:r>
          </a:p>
          <a:p>
            <a:pPr marL="514350" indent="-514350">
              <a:buFont typeface="Arial" charset="0"/>
              <a:buAutoNum type="alphaUcPeriod"/>
            </a:pPr>
            <a:r>
              <a:rPr lang="en-US" altLang="en-US" dirty="0" smtClean="0">
                <a:ea typeface="MS PGothic" charset="-128"/>
              </a:rPr>
              <a:t>total cost of cleaning 20 tons of pollution is $14,000 per year. ‘Sweet Rose pickles’ cleans 20 tons of pollution after selling 10 pollution permits to ‘Crunchy Ponds pickles’</a:t>
            </a:r>
          </a:p>
          <a:p>
            <a:pPr marL="514350" indent="-514350">
              <a:buFont typeface="Arial" charset="0"/>
              <a:buAutoNum type="alphaUcPeriod"/>
            </a:pPr>
            <a:r>
              <a:rPr lang="en-US" altLang="en-US" dirty="0" smtClean="0">
                <a:ea typeface="MS PGothic" charset="-128"/>
              </a:rPr>
              <a:t>total cost of cleaning 20 tons of pollution is $16,000 per year. ‘Sweet Rose pickles’ cleans 20 tons of pollution after selling 10 pollution permits to ‘Crunchy Ponds pickles’</a:t>
            </a:r>
          </a:p>
          <a:p>
            <a:pPr marL="514350" indent="-514350">
              <a:buFont typeface="Arial" charset="0"/>
              <a:buAutoNum type="alphaUcPeriod"/>
            </a:pPr>
            <a:r>
              <a:rPr lang="en-US" altLang="en-US" dirty="0" smtClean="0">
                <a:ea typeface="MS PGothic" charset="-128"/>
              </a:rPr>
              <a:t>total cost of cleaning 20 tons of pollution is $18,000 per year. ‘Crunchy Ponds pickles’ cleans 20 tons of pollution after selling 10 pollution permits to ‘Sweet Rose pickles’</a:t>
            </a:r>
            <a:endParaRPr lang="en-US" altLang="en-US" dirty="0">
              <a:ea typeface="MS PGothic" charset="-128"/>
            </a:endParaRPr>
          </a:p>
        </p:txBody>
      </p:sp>
      <p:pic>
        <p:nvPicPr>
          <p:cNvPr id="2" name="TPChart" descr="50AD0AEA83A948EC852456E1658FABD0Chart2017012522004082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314960" y="2437024"/>
            <a:ext cx="177800" cy="177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The most efficient pollution control system would ensure that</a:t>
            </a:r>
            <a:endParaRPr lang="en-US" altLang="en-US">
              <a:ea typeface="MS PGothic" charset="-128"/>
            </a:endParaRPr>
          </a:p>
        </p:txBody>
      </p:sp>
      <p:sp>
        <p:nvSpPr>
          <p:cNvPr id="13314" name="TPAnswers"/>
          <p:cNvSpPr>
            <a:spLocks noGrp="1"/>
          </p:cNvSpPr>
          <p:nvPr>
            <p:ph idx="1"/>
            <p:custDataLst>
              <p:tags r:id="rId2"/>
            </p:custDataLst>
          </p:nvPr>
        </p:nvSpPr>
        <p:spPr>
          <a:xfrm>
            <a:off x="457200" y="1868040"/>
            <a:ext cx="4114800" cy="4525963"/>
          </a:xfrm>
        </p:spPr>
        <p:txBody>
          <a:bodyPr>
            <a:normAutofit fontScale="77500" lnSpcReduction="20000"/>
          </a:bodyPr>
          <a:lstStyle/>
          <a:p>
            <a:pPr marL="514350" indent="-514350">
              <a:buFont typeface="Arial" charset="0"/>
              <a:buAutoNum type="alphaUcPeriod"/>
            </a:pPr>
            <a:r>
              <a:rPr lang="en-US" altLang="en-US" dirty="0" smtClean="0">
                <a:ea typeface="MS PGothic" charset="-128"/>
              </a:rPr>
              <a:t>each polluter reduce its pollution an equal amount.</a:t>
            </a:r>
          </a:p>
          <a:p>
            <a:pPr marL="514350" indent="-514350">
              <a:buFont typeface="Arial" charset="0"/>
              <a:buAutoNum type="alphaUcPeriod"/>
            </a:pPr>
            <a:r>
              <a:rPr lang="en-US" altLang="en-US" dirty="0" smtClean="0">
                <a:ea typeface="MS PGothic" charset="-128"/>
              </a:rPr>
              <a:t>those polluters with lowest cost of pollution abatement reduce their pollution most.</a:t>
            </a:r>
          </a:p>
          <a:p>
            <a:pPr marL="514350" indent="-514350">
              <a:buFont typeface="Arial" charset="0"/>
              <a:buAutoNum type="alphaUcPeriod"/>
            </a:pPr>
            <a:r>
              <a:rPr lang="en-US" altLang="en-US" dirty="0" smtClean="0">
                <a:ea typeface="MS PGothic" charset="-128"/>
              </a:rPr>
              <a:t>regulators decide how much each polluter must reduce its pollution.</a:t>
            </a:r>
          </a:p>
          <a:p>
            <a:pPr marL="514350" indent="-514350">
              <a:buFont typeface="Arial" charset="0"/>
              <a:buAutoNum type="alphaUcPeriod"/>
            </a:pPr>
            <a:r>
              <a:rPr lang="en-US" altLang="en-US" dirty="0" smtClean="0">
                <a:ea typeface="MS PGothic" charset="-128"/>
              </a:rPr>
              <a:t>no new pollution of the environment be allowed.</a:t>
            </a:r>
            <a:endParaRPr lang="en-US" altLang="en-US" dirty="0">
              <a:ea typeface="MS PGothic" charset="-128"/>
            </a:endParaRPr>
          </a:p>
        </p:txBody>
      </p:sp>
      <p:pic>
        <p:nvPicPr>
          <p:cNvPr id="2" name="TPChart" descr="BB38D6176815404B849D2A7B91A4211CChart20170125220042868.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13360" y="292976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3200" dirty="0" smtClean="0">
                <a:ea typeface="MS PGothic" charset="-128"/>
              </a:rPr>
              <a:t>“Declining to be vaccinated against contagious diseases such as measles imposes costs on other people, which is a negative externality.”</a:t>
            </a:r>
            <a:endParaRPr lang="en-US" altLang="en-US" sz="3200" dirty="0">
              <a:ea typeface="MS PGothic" charset="-128"/>
            </a:endParaRPr>
          </a:p>
        </p:txBody>
      </p:sp>
      <p:sp>
        <p:nvSpPr>
          <p:cNvPr id="13314" name="TPAnswers"/>
          <p:cNvSpPr>
            <a:spLocks noGrp="1"/>
          </p:cNvSpPr>
          <p:nvPr>
            <p:ph idx="1"/>
            <p:custDataLst>
              <p:tags r:id="rId2"/>
            </p:custDataLst>
          </p:nvPr>
        </p:nvSpPr>
        <p:spPr>
          <a:xfrm>
            <a:off x="457200" y="2058120"/>
            <a:ext cx="4114800" cy="4525963"/>
          </a:xfrm>
        </p:spPr>
        <p:txBody>
          <a:bodyPr>
            <a:normAutofit/>
          </a:bodyPr>
          <a:lstStyle/>
          <a:p>
            <a:pPr marL="514350" indent="-514350">
              <a:buFont typeface="Arial" charset="0"/>
              <a:buAutoNum type="alphaUcPeriod"/>
            </a:pPr>
            <a:r>
              <a:rPr lang="en-US" altLang="en-US" dirty="0" smtClean="0">
                <a:ea typeface="MS PGothic" charset="-128"/>
              </a:rPr>
              <a:t>agree</a:t>
            </a:r>
          </a:p>
          <a:p>
            <a:pPr marL="514350" indent="-514350">
              <a:buFont typeface="Arial" charset="0"/>
              <a:buAutoNum type="alphaUcPeriod"/>
            </a:pPr>
            <a:r>
              <a:rPr lang="en-US" altLang="en-US" dirty="0" smtClean="0">
                <a:ea typeface="MS PGothic" charset="-128"/>
              </a:rPr>
              <a:t>disagree</a:t>
            </a:r>
          </a:p>
          <a:p>
            <a:pPr marL="514350" indent="-514350">
              <a:buFont typeface="Arial" charset="0"/>
              <a:buAutoNum type="alphaUcPeriod"/>
            </a:pPr>
            <a:r>
              <a:rPr lang="en-US" altLang="en-US" dirty="0" smtClean="0">
                <a:ea typeface="MS PGothic" charset="-128"/>
              </a:rPr>
              <a:t>uncertain</a:t>
            </a:r>
            <a:endParaRPr lang="en-US" altLang="en-US" dirty="0">
              <a:ea typeface="MS PGothic" charset="-128"/>
            </a:endParaRPr>
          </a:p>
        </p:txBody>
      </p:sp>
      <p:pic>
        <p:nvPicPr>
          <p:cNvPr id="2" name="TPChart" descr="4B2885676DFC40408F106676CE520D79Chart20170125220043881.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3507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400" dirty="0" smtClean="0">
                <a:ea typeface="MS PGothic" charset="-128"/>
              </a:rPr>
              <a:t>“A tax on the carbon content of fuels would be a less expensive way to reduce carbon-dioxide emissions than would a collection of policies such as ‘corporate average fuel economy’ requirements for automobiles.”</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2245457"/>
            <a:ext cx="4114800" cy="4525963"/>
          </a:xfrm>
        </p:spPr>
        <p:txBody>
          <a:bodyPr>
            <a:normAutofit/>
          </a:bodyPr>
          <a:lstStyle/>
          <a:p>
            <a:pPr marL="514350" indent="-514350">
              <a:buFont typeface="Arial" charset="0"/>
              <a:buAutoNum type="alphaUcPeriod"/>
            </a:pPr>
            <a:r>
              <a:rPr lang="en-US" altLang="en-US" dirty="0" smtClean="0">
                <a:ea typeface="MS PGothic" charset="-128"/>
              </a:rPr>
              <a:t>agree</a:t>
            </a:r>
          </a:p>
          <a:p>
            <a:pPr marL="514350" indent="-514350">
              <a:buFont typeface="Arial" charset="0"/>
              <a:buAutoNum type="alphaUcPeriod"/>
            </a:pPr>
            <a:r>
              <a:rPr lang="en-US" altLang="en-US" dirty="0" smtClean="0">
                <a:ea typeface="MS PGothic" charset="-128"/>
              </a:rPr>
              <a:t>disagree</a:t>
            </a:r>
          </a:p>
          <a:p>
            <a:pPr marL="514350" indent="-514350">
              <a:buFont typeface="Arial" charset="0"/>
              <a:buAutoNum type="alphaUcPeriod"/>
            </a:pPr>
            <a:r>
              <a:rPr lang="en-US" altLang="en-US" dirty="0" smtClean="0">
                <a:ea typeface="MS PGothic" charset="-128"/>
              </a:rPr>
              <a:t>uncertain</a:t>
            </a:r>
            <a:endParaRPr lang="en-US" altLang="en-US" dirty="0">
              <a:ea typeface="MS PGothic" charset="-128"/>
            </a:endParaRPr>
          </a:p>
        </p:txBody>
      </p:sp>
      <p:pic>
        <p:nvPicPr>
          <p:cNvPr id="2" name="TPChart" descr="F0A4A2B01CC646779FADFD71647AF933Chart20170125220044835.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42241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Externalities can be negative or positive.</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1570085A884F4A9E941C6B4A696B63BFChart2017012522003257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Government solutions to negative externalities are always more efficient than private solutions.</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DC064DE9BA044142970C8BC14BF7A7D2Chart20170125220033872.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2400" dirty="0" smtClean="0">
                <a:ea typeface="MS PGothic" charset="-128"/>
              </a:rPr>
              <a:t>You live in a building that allows smoking inside. Your roommate values smoking in the apartment at $100 and you value clean air at $200. According to </a:t>
            </a:r>
            <a:r>
              <a:rPr lang="en-US" altLang="en-US" sz="2400" dirty="0" err="1" smtClean="0">
                <a:ea typeface="MS PGothic" charset="-128"/>
              </a:rPr>
              <a:t>Coase</a:t>
            </a:r>
            <a:r>
              <a:rPr lang="en-US" altLang="en-US" sz="2400" dirty="0" smtClean="0">
                <a:ea typeface="MS PGothic" charset="-128"/>
              </a:rPr>
              <a:t>, you can pay your roommate $101 and he will smoke outside.</a:t>
            </a:r>
            <a:endParaRPr lang="en-US" altLang="en-US" sz="2400" dirty="0">
              <a:ea typeface="MS PGothic" charset="-128"/>
            </a:endParaRPr>
          </a:p>
        </p:txBody>
      </p:sp>
      <p:sp>
        <p:nvSpPr>
          <p:cNvPr id="2051" name="TPAnswers"/>
          <p:cNvSpPr>
            <a:spLocks noGrp="1"/>
          </p:cNvSpPr>
          <p:nvPr>
            <p:ph idx="1"/>
            <p:custDataLst>
              <p:tags r:id="rId2"/>
            </p:custDataLst>
          </p:nvPr>
        </p:nvSpPr>
        <p:spPr>
          <a:xfrm>
            <a:off x="457200" y="2109960"/>
            <a:ext cx="4114800" cy="4525963"/>
          </a:xfrm>
        </p:spPr>
        <p:txBody>
          <a:bodyPr>
            <a:normAutofit/>
          </a:bodyPr>
          <a:lstStyle/>
          <a:p>
            <a:pPr marL="514350" indent="-514350" eaLnBrk="1" hangingPunct="1">
              <a:buFont typeface="Arial" charset="0"/>
              <a:buAutoNum type="alphaUcPeriod"/>
            </a:pPr>
            <a:r>
              <a:rPr lang="en-US" altLang="en-US" dirty="0" smtClean="0">
                <a:ea typeface="MS PGothic" charset="-128"/>
              </a:rPr>
              <a:t>True</a:t>
            </a:r>
          </a:p>
          <a:p>
            <a:pPr marL="514350" indent="-514350" eaLnBrk="1" hangingPunct="1">
              <a:buFont typeface="Arial" charset="0"/>
              <a:buAutoNum type="alphaUcPeriod"/>
            </a:pPr>
            <a:r>
              <a:rPr lang="en-US" altLang="en-US" dirty="0" smtClean="0">
                <a:ea typeface="MS PGothic" charset="-128"/>
              </a:rPr>
              <a:t>False</a:t>
            </a:r>
            <a:endParaRPr lang="en-US" altLang="en-US" dirty="0">
              <a:ea typeface="MS PGothic" charset="-128"/>
            </a:endParaRPr>
          </a:p>
        </p:txBody>
      </p:sp>
      <p:pic>
        <p:nvPicPr>
          <p:cNvPr id="2" name="TPChart" descr="EAF6D61CDF9F4ABDA7A6C3BF88D9659EChart20170125220034821.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8691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853288" y="274638"/>
            <a:ext cx="4833512" cy="1143000"/>
          </a:xfrm>
        </p:spPr>
        <p:txBody>
          <a:bodyPr>
            <a:noAutofit/>
          </a:bodyPr>
          <a:lstStyle/>
          <a:p>
            <a:r>
              <a:rPr lang="en-US" altLang="en-US" sz="2400" dirty="0" smtClean="0">
                <a:ea typeface="MS PGothic" charset="-128"/>
              </a:rPr>
              <a:t>Refer to the figure.  The socially optimal level of output is</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3466440"/>
            <a:ext cx="4114800" cy="4525963"/>
          </a:xfrm>
        </p:spPr>
        <p:txBody>
          <a:bodyPr>
            <a:normAutofit/>
          </a:bodyPr>
          <a:lstStyle/>
          <a:p>
            <a:pPr marL="514350" indent="-514350">
              <a:buFont typeface="Arial" charset="0"/>
              <a:buAutoNum type="alphaUcPeriod"/>
            </a:pPr>
            <a:r>
              <a:rPr lang="en-US" altLang="en-US" dirty="0" smtClean="0">
                <a:ea typeface="MS PGothic" charset="-128"/>
              </a:rPr>
              <a:t>Q</a:t>
            </a:r>
            <a:r>
              <a:rPr lang="en-US" altLang="en-US" baseline="-25000" dirty="0" smtClean="0">
                <a:ea typeface="MS PGothic" charset="-128"/>
              </a:rPr>
              <a:t>1</a:t>
            </a:r>
            <a:r>
              <a:rPr lang="en-US" altLang="en-US" dirty="0" smtClean="0">
                <a:ea typeface="MS PGothic" charset="-128"/>
              </a:rPr>
              <a:t>.</a:t>
            </a:r>
          </a:p>
          <a:p>
            <a:pPr marL="514350" indent="-514350">
              <a:buFont typeface="Arial" charset="0"/>
              <a:buAutoNum type="alphaUcPeriod"/>
            </a:pPr>
            <a:r>
              <a:rPr lang="en-US" altLang="en-US" dirty="0" smtClean="0">
                <a:ea typeface="MS PGothic" charset="-128"/>
              </a:rPr>
              <a:t>Q</a:t>
            </a:r>
            <a:r>
              <a:rPr lang="en-US" altLang="en-US" baseline="-25000" dirty="0" smtClean="0">
                <a:ea typeface="MS PGothic" charset="-128"/>
              </a:rPr>
              <a:t>2</a:t>
            </a:r>
            <a:r>
              <a:rPr lang="en-US" altLang="en-US" dirty="0" smtClean="0">
                <a:ea typeface="MS PGothic" charset="-128"/>
              </a:rPr>
              <a:t>.</a:t>
            </a:r>
          </a:p>
          <a:p>
            <a:pPr marL="514350" indent="-514350">
              <a:buFont typeface="Arial" charset="0"/>
              <a:buAutoNum type="alphaUcPeriod"/>
            </a:pPr>
            <a:r>
              <a:rPr lang="en-US" altLang="en-US" dirty="0" smtClean="0">
                <a:ea typeface="MS PGothic" charset="-128"/>
              </a:rPr>
              <a:t>Q</a:t>
            </a:r>
            <a:r>
              <a:rPr lang="en-US" altLang="en-US" baseline="-25000" dirty="0" smtClean="0">
                <a:ea typeface="MS PGothic" charset="-128"/>
              </a:rPr>
              <a:t>3</a:t>
            </a:r>
            <a:r>
              <a:rPr lang="en-US" altLang="en-US" dirty="0" smtClean="0">
                <a:ea typeface="MS PGothic" charset="-128"/>
              </a:rPr>
              <a:t>.</a:t>
            </a:r>
          </a:p>
          <a:p>
            <a:pPr marL="514350" indent="-514350">
              <a:buFont typeface="Arial" charset="0"/>
              <a:buAutoNum type="alphaUcPeriod"/>
            </a:pPr>
            <a:r>
              <a:rPr lang="en-US" altLang="en-US" dirty="0" smtClean="0">
                <a:ea typeface="MS PGothic" charset="-128"/>
              </a:rPr>
              <a:t>Q</a:t>
            </a:r>
            <a:r>
              <a:rPr lang="en-US" altLang="en-US" baseline="-25000" dirty="0" smtClean="0">
                <a:ea typeface="MS PGothic" charset="-128"/>
              </a:rPr>
              <a:t>4</a:t>
            </a:r>
            <a:r>
              <a:rPr lang="en-US" altLang="en-US" dirty="0" smtClean="0">
                <a:ea typeface="MS PGothic" charset="-128"/>
              </a:rPr>
              <a:t>.</a:t>
            </a:r>
            <a:endParaRPr lang="en-US" altLang="en-US" dirty="0">
              <a:ea typeface="MS PGothic" charset="-128"/>
            </a:endParaRPr>
          </a:p>
        </p:txBody>
      </p:sp>
      <p:pic>
        <p:nvPicPr>
          <p:cNvPr id="2" name="TPChart" descr="034A3B95BA6C46BA9621FA7E5CEB94F0Chart2017012522003575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BEA93D0D0EB948269A10B08D779DE84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212621"/>
            <a:ext cx="3248512" cy="2775157"/>
          </a:xfrm>
          <a:prstGeom prst="rect">
            <a:avLst/>
          </a:prstGeom>
        </p:spPr>
      </p:pic>
      <p:sp>
        <p:nvSpPr>
          <p:cNvPr id="4" name="CAI1"/>
          <p:cNvSpPr/>
          <p:nvPr>
            <p:custDataLst>
              <p:tags r:id="rId4"/>
            </p:custDataLst>
          </p:nvPr>
        </p:nvSpPr>
        <p:spPr>
          <a:xfrm rot="10800000">
            <a:off x="142240" y="413107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4337108" y="274638"/>
            <a:ext cx="4349691" cy="1143000"/>
          </a:xfrm>
        </p:spPr>
        <p:txBody>
          <a:bodyPr>
            <a:noAutofit/>
          </a:bodyPr>
          <a:lstStyle/>
          <a:p>
            <a:r>
              <a:rPr lang="en-US" altLang="en-US" sz="2000" dirty="0" smtClean="0">
                <a:ea typeface="MS PGothic" charset="-128"/>
              </a:rPr>
              <a:t>Refer to the figure.  Which of the following would improve economic efficiency in the market?</a:t>
            </a:r>
            <a:endParaRPr lang="en-US" altLang="en-US" sz="2000" dirty="0">
              <a:ea typeface="MS PGothic" charset="-128"/>
            </a:endParaRPr>
          </a:p>
        </p:txBody>
      </p:sp>
      <p:sp>
        <p:nvSpPr>
          <p:cNvPr id="13314" name="TPAnswers"/>
          <p:cNvSpPr>
            <a:spLocks noGrp="1"/>
          </p:cNvSpPr>
          <p:nvPr>
            <p:ph idx="1"/>
            <p:custDataLst>
              <p:tags r:id="rId2"/>
            </p:custDataLst>
          </p:nvPr>
        </p:nvSpPr>
        <p:spPr>
          <a:xfrm>
            <a:off x="457200" y="3043080"/>
            <a:ext cx="4114800" cy="4525963"/>
          </a:xfrm>
        </p:spPr>
        <p:txBody>
          <a:bodyPr>
            <a:noAutofit/>
          </a:bodyPr>
          <a:lstStyle/>
          <a:p>
            <a:pPr marL="514350" indent="-514350">
              <a:buFont typeface="Arial" charset="0"/>
              <a:buAutoNum type="alphaUcPeriod"/>
            </a:pPr>
            <a:r>
              <a:rPr lang="en-US" altLang="en-US" sz="2000" dirty="0" smtClean="0">
                <a:ea typeface="MS PGothic" charset="-128"/>
              </a:rPr>
              <a:t>a tax equal to P</a:t>
            </a:r>
            <a:r>
              <a:rPr lang="en-US" altLang="en-US" sz="2000" baseline="-25000" dirty="0" smtClean="0">
                <a:ea typeface="MS PGothic" charset="-128"/>
              </a:rPr>
              <a:t>1</a:t>
            </a:r>
            <a:r>
              <a:rPr lang="en-US" altLang="en-US" sz="2000" dirty="0" smtClean="0">
                <a:ea typeface="MS PGothic" charset="-128"/>
              </a:rPr>
              <a:t> - P</a:t>
            </a:r>
            <a:r>
              <a:rPr lang="en-US" altLang="en-US" sz="2000" baseline="-25000" dirty="0" smtClean="0">
                <a:ea typeface="MS PGothic" charset="-128"/>
              </a:rPr>
              <a:t>3</a:t>
            </a:r>
            <a:r>
              <a:rPr lang="en-US" altLang="en-US" sz="2000" dirty="0" smtClean="0">
                <a:ea typeface="MS PGothic" charset="-128"/>
              </a:rPr>
              <a:t>, the size of the marginal external cost</a:t>
            </a:r>
          </a:p>
          <a:p>
            <a:pPr marL="514350" indent="-514350">
              <a:buFont typeface="Arial" charset="0"/>
              <a:buAutoNum type="alphaUcPeriod"/>
            </a:pPr>
            <a:r>
              <a:rPr lang="en-US" altLang="en-US" sz="2000" dirty="0" smtClean="0">
                <a:ea typeface="MS PGothic" charset="-128"/>
              </a:rPr>
              <a:t>a tax equal to P</a:t>
            </a:r>
            <a:r>
              <a:rPr lang="en-US" altLang="en-US" sz="2000" baseline="-25000" dirty="0" smtClean="0">
                <a:ea typeface="MS PGothic" charset="-128"/>
              </a:rPr>
              <a:t>0</a:t>
            </a:r>
            <a:r>
              <a:rPr lang="en-US" altLang="en-US" sz="2000" dirty="0" smtClean="0">
                <a:ea typeface="MS PGothic" charset="-128"/>
              </a:rPr>
              <a:t> - P</a:t>
            </a:r>
            <a:r>
              <a:rPr lang="en-US" altLang="en-US" sz="2000" baseline="-25000" dirty="0" smtClean="0">
                <a:ea typeface="MS PGothic" charset="-128"/>
              </a:rPr>
              <a:t>4</a:t>
            </a:r>
            <a:r>
              <a:rPr lang="en-US" altLang="en-US" sz="2000" dirty="0" smtClean="0">
                <a:ea typeface="MS PGothic" charset="-128"/>
              </a:rPr>
              <a:t>, the size of the marginal external cost</a:t>
            </a:r>
          </a:p>
          <a:p>
            <a:pPr marL="514350" indent="-514350">
              <a:buFont typeface="Arial" charset="0"/>
              <a:buAutoNum type="alphaUcPeriod"/>
            </a:pPr>
            <a:r>
              <a:rPr lang="en-US" altLang="en-US" sz="2000" dirty="0" smtClean="0">
                <a:ea typeface="MS PGothic" charset="-128"/>
              </a:rPr>
              <a:t>a subsidy equal to P</a:t>
            </a:r>
            <a:r>
              <a:rPr lang="en-US" altLang="en-US" sz="2000" baseline="-25000" dirty="0" smtClean="0">
                <a:ea typeface="MS PGothic" charset="-128"/>
              </a:rPr>
              <a:t>1</a:t>
            </a:r>
            <a:r>
              <a:rPr lang="en-US" altLang="en-US" sz="2000" dirty="0" smtClean="0">
                <a:ea typeface="MS PGothic" charset="-128"/>
              </a:rPr>
              <a:t> - P</a:t>
            </a:r>
            <a:r>
              <a:rPr lang="en-US" altLang="en-US" sz="2000" baseline="-25000" dirty="0" smtClean="0">
                <a:ea typeface="MS PGothic" charset="-128"/>
              </a:rPr>
              <a:t>3</a:t>
            </a:r>
            <a:r>
              <a:rPr lang="en-US" altLang="en-US" sz="2000" dirty="0" smtClean="0">
                <a:ea typeface="MS PGothic" charset="-128"/>
              </a:rPr>
              <a:t>, the size of the marginal external benefit</a:t>
            </a:r>
          </a:p>
          <a:p>
            <a:pPr marL="514350" indent="-514350">
              <a:buFont typeface="Arial" charset="0"/>
              <a:buAutoNum type="alphaUcPeriod"/>
            </a:pPr>
            <a:r>
              <a:rPr lang="en-US" altLang="en-US" sz="2000" dirty="0" smtClean="0">
                <a:ea typeface="MS PGothic" charset="-128"/>
              </a:rPr>
              <a:t>a subsidy equal to P</a:t>
            </a:r>
            <a:r>
              <a:rPr lang="en-US" altLang="en-US" sz="2000" baseline="-25000" dirty="0" smtClean="0">
                <a:ea typeface="MS PGothic" charset="-128"/>
              </a:rPr>
              <a:t>0</a:t>
            </a:r>
            <a:r>
              <a:rPr lang="en-US" altLang="en-US" sz="2000" dirty="0" smtClean="0">
                <a:ea typeface="MS PGothic" charset="-128"/>
              </a:rPr>
              <a:t> - P</a:t>
            </a:r>
            <a:r>
              <a:rPr lang="en-US" altLang="en-US" sz="2000" baseline="-25000" dirty="0" smtClean="0">
                <a:ea typeface="MS PGothic" charset="-128"/>
              </a:rPr>
              <a:t>4</a:t>
            </a:r>
            <a:r>
              <a:rPr lang="en-US" altLang="en-US" sz="2000" dirty="0" smtClean="0">
                <a:ea typeface="MS PGothic" charset="-128"/>
              </a:rPr>
              <a:t>, the size of the marginal external benefit</a:t>
            </a:r>
            <a:endParaRPr lang="en-US" altLang="en-US" sz="2000" dirty="0">
              <a:ea typeface="MS PGothic" charset="-128"/>
            </a:endParaRPr>
          </a:p>
        </p:txBody>
      </p:sp>
      <p:pic>
        <p:nvPicPr>
          <p:cNvPr id="2" name="TPChart" descr="8189675215434E0986915B13C79E684FChart20170125220036781.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592BE1CFCC504C30B7164348F4BFD36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857" y="115262"/>
            <a:ext cx="3231233" cy="2794831"/>
          </a:xfrm>
          <a:prstGeom prst="rect">
            <a:avLst/>
          </a:prstGeom>
        </p:spPr>
      </p:pic>
      <p:sp>
        <p:nvSpPr>
          <p:cNvPr id="4" name="CAI1"/>
          <p:cNvSpPr/>
          <p:nvPr>
            <p:custDataLst>
              <p:tags r:id="rId4"/>
            </p:custDataLst>
          </p:nvPr>
        </p:nvSpPr>
        <p:spPr>
          <a:xfrm rot="10800000">
            <a:off x="213360" y="319040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3200" dirty="0" smtClean="0">
                <a:ea typeface="MS PGothic" charset="-128"/>
              </a:rPr>
              <a:t>If a positive externality exists in the market for flu shots, the private market equilibrium occurs at a price that is</a:t>
            </a:r>
            <a:endParaRPr lang="en-US" altLang="en-US" sz="3200" dirty="0">
              <a:ea typeface="MS PGothic" charset="-128"/>
            </a:endParaRPr>
          </a:p>
        </p:txBody>
      </p:sp>
      <p:sp>
        <p:nvSpPr>
          <p:cNvPr id="13314" name="TPAnswers"/>
          <p:cNvSpPr>
            <a:spLocks noGrp="1"/>
          </p:cNvSpPr>
          <p:nvPr>
            <p:ph idx="1"/>
            <p:custDataLst>
              <p:tags r:id="rId2"/>
            </p:custDataLst>
          </p:nvPr>
        </p:nvSpPr>
        <p:spPr>
          <a:xfrm>
            <a:off x="457200" y="2202257"/>
            <a:ext cx="4114800" cy="4525963"/>
          </a:xfrm>
        </p:spPr>
        <p:txBody>
          <a:bodyPr>
            <a:normAutofit fontScale="70000" lnSpcReduction="20000"/>
          </a:bodyPr>
          <a:lstStyle/>
          <a:p>
            <a:pPr marL="514350" indent="-514350">
              <a:buFont typeface="Arial" charset="0"/>
              <a:buAutoNum type="alphaUcPeriod"/>
            </a:pPr>
            <a:r>
              <a:rPr lang="en-US" altLang="en-US" dirty="0" smtClean="0">
                <a:ea typeface="MS PGothic" charset="-128"/>
              </a:rPr>
              <a:t>too low and a quantity that is too low in comparison to the socially optimal equilibrium.</a:t>
            </a:r>
          </a:p>
          <a:p>
            <a:pPr marL="514350" indent="-514350">
              <a:buFont typeface="Arial" charset="0"/>
              <a:buAutoNum type="alphaUcPeriod"/>
            </a:pPr>
            <a:r>
              <a:rPr lang="en-US" altLang="en-US" dirty="0" smtClean="0">
                <a:ea typeface="MS PGothic" charset="-128"/>
              </a:rPr>
              <a:t>too high and a quantity that is too low in comparison to the socially optimal equilibrium.</a:t>
            </a:r>
          </a:p>
          <a:p>
            <a:pPr marL="514350" indent="-514350">
              <a:buFont typeface="Arial" charset="0"/>
              <a:buAutoNum type="alphaUcPeriod"/>
            </a:pPr>
            <a:r>
              <a:rPr lang="en-US" altLang="en-US" dirty="0" smtClean="0">
                <a:ea typeface="MS PGothic" charset="-128"/>
              </a:rPr>
              <a:t>too low and a quantity that is too high in comparison to the socially optimal equilibrium.</a:t>
            </a:r>
          </a:p>
          <a:p>
            <a:pPr marL="514350" indent="-514350">
              <a:buFont typeface="Arial" charset="0"/>
              <a:buAutoNum type="alphaUcPeriod"/>
            </a:pPr>
            <a:r>
              <a:rPr lang="en-US" altLang="en-US" dirty="0" smtClean="0">
                <a:ea typeface="MS PGothic" charset="-128"/>
              </a:rPr>
              <a:t>the same as the socially optimal equilibrium.</a:t>
            </a:r>
            <a:endParaRPr lang="en-US" altLang="en-US" dirty="0">
              <a:ea typeface="MS PGothic" charset="-128"/>
            </a:endParaRPr>
          </a:p>
        </p:txBody>
      </p:sp>
      <p:pic>
        <p:nvPicPr>
          <p:cNvPr id="2" name="TPChart" descr="9A901A89EC4348D2B6ED06924E4E77BBChart20170125220037812.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43840" y="2336877"/>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According to the Coase theorem, private parties can</a:t>
            </a:r>
            <a:endParaRPr lang="en-US" altLang="en-US">
              <a:ea typeface="MS PGothic" charset="-128"/>
            </a:endParaRPr>
          </a:p>
        </p:txBody>
      </p:sp>
      <p:sp>
        <p:nvSpPr>
          <p:cNvPr id="13314" name="TPAnswers"/>
          <p:cNvSpPr>
            <a:spLocks noGrp="1"/>
          </p:cNvSpPr>
          <p:nvPr>
            <p:ph idx="1"/>
            <p:custDataLst>
              <p:tags r:id="rId2"/>
            </p:custDataLst>
          </p:nvPr>
        </p:nvSpPr>
        <p:spPr>
          <a:xfrm>
            <a:off x="457200" y="2066760"/>
            <a:ext cx="4114800" cy="4525963"/>
          </a:xfrm>
        </p:spPr>
        <p:txBody>
          <a:bodyPr>
            <a:normAutofit fontScale="77500" lnSpcReduction="20000"/>
          </a:bodyPr>
          <a:lstStyle/>
          <a:p>
            <a:pPr marL="514350" indent="-514350">
              <a:buFont typeface="Arial" charset="0"/>
              <a:buAutoNum type="alphaUcPeriod"/>
            </a:pPr>
            <a:r>
              <a:rPr lang="en-US" altLang="en-US" dirty="0" smtClean="0">
                <a:ea typeface="MS PGothic" charset="-128"/>
              </a:rPr>
              <a:t>solve positive externality problems more easily than negative externality problems.</a:t>
            </a:r>
          </a:p>
          <a:p>
            <a:pPr marL="514350" indent="-514350">
              <a:buFont typeface="Arial" charset="0"/>
              <a:buAutoNum type="alphaUcPeriod"/>
            </a:pPr>
            <a:r>
              <a:rPr lang="en-US" altLang="en-US" dirty="0" smtClean="0">
                <a:ea typeface="MS PGothic" charset="-128"/>
              </a:rPr>
              <a:t>minimize transactions costs through private bargaining.</a:t>
            </a:r>
          </a:p>
          <a:p>
            <a:pPr marL="514350" indent="-514350">
              <a:buFont typeface="Arial" charset="0"/>
              <a:buAutoNum type="alphaUcPeriod"/>
            </a:pPr>
            <a:r>
              <a:rPr lang="en-US" altLang="en-US" dirty="0" smtClean="0">
                <a:ea typeface="MS PGothic" charset="-128"/>
              </a:rPr>
              <a:t>solve externality problems through taxes.</a:t>
            </a:r>
          </a:p>
          <a:p>
            <a:pPr marL="514350" indent="-514350">
              <a:buFont typeface="Arial" charset="0"/>
              <a:buAutoNum type="alphaUcPeriod"/>
            </a:pPr>
            <a:r>
              <a:rPr lang="en-US" altLang="en-US" dirty="0" smtClean="0">
                <a:ea typeface="MS PGothic" charset="-128"/>
              </a:rPr>
              <a:t>solve externality problems through private bargaining.</a:t>
            </a:r>
            <a:endParaRPr lang="en-US" altLang="en-US" dirty="0">
              <a:ea typeface="MS PGothic" charset="-128"/>
            </a:endParaRPr>
          </a:p>
        </p:txBody>
      </p:sp>
      <p:pic>
        <p:nvPicPr>
          <p:cNvPr id="2" name="TPChart" descr="809D56190DDD498D81D6C3D581CF49FEChart2017012522003881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13360" y="510968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1800" dirty="0" smtClean="0">
                <a:ea typeface="MS PGothic" charset="-128"/>
              </a:rPr>
              <a:t>The students living in “The Party House” are prone to host loud parties on Saturday night.  They value these celebrations at $100.  Their studious neighbors value peace and quiet at $90.  The noise ordinance in this college town requires the police to stop loud parties if the neighbors complain.  Assume zero transaction costs.  An efficient solution for this problem would be for</a:t>
            </a:r>
            <a:endParaRPr lang="en-US" altLang="en-US" sz="1800" dirty="0">
              <a:ea typeface="MS PGothic" charset="-128"/>
            </a:endParaRPr>
          </a:p>
        </p:txBody>
      </p:sp>
      <p:sp>
        <p:nvSpPr>
          <p:cNvPr id="13314" name="TPAnswers"/>
          <p:cNvSpPr>
            <a:spLocks noGrp="1"/>
          </p:cNvSpPr>
          <p:nvPr>
            <p:ph idx="1"/>
            <p:custDataLst>
              <p:tags r:id="rId2"/>
            </p:custDataLst>
          </p:nvPr>
        </p:nvSpPr>
        <p:spPr>
          <a:xfrm>
            <a:off x="457200" y="1989000"/>
            <a:ext cx="4114800" cy="4525963"/>
          </a:xfrm>
        </p:spPr>
        <p:txBody>
          <a:bodyPr>
            <a:normAutofit/>
          </a:bodyPr>
          <a:lstStyle/>
          <a:p>
            <a:pPr marL="514350" indent="-514350">
              <a:buFont typeface="Arial" charset="0"/>
              <a:buAutoNum type="alphaUcPeriod"/>
            </a:pPr>
            <a:r>
              <a:rPr lang="en-US" altLang="en-US" sz="2000" dirty="0" smtClean="0">
                <a:ea typeface="MS PGothic" charset="-128"/>
              </a:rPr>
              <a:t>The Party House to pay the neighbors $91 to not call the police.</a:t>
            </a:r>
          </a:p>
          <a:p>
            <a:pPr marL="514350" indent="-514350">
              <a:buFont typeface="Arial" charset="0"/>
              <a:buAutoNum type="alphaUcPeriod"/>
            </a:pPr>
            <a:r>
              <a:rPr lang="en-US" altLang="en-US" sz="2000" dirty="0" smtClean="0">
                <a:ea typeface="MS PGothic" charset="-128"/>
              </a:rPr>
              <a:t>The Party House to quit the loud parties.</a:t>
            </a:r>
          </a:p>
          <a:p>
            <a:pPr marL="514350" indent="-514350">
              <a:buFont typeface="Arial" charset="0"/>
              <a:buAutoNum type="alphaUcPeriod"/>
            </a:pPr>
            <a:r>
              <a:rPr lang="en-US" altLang="en-US" sz="2000" dirty="0" smtClean="0">
                <a:ea typeface="MS PGothic" charset="-128"/>
              </a:rPr>
              <a:t>The Party House to invite the neighbors to one of the parties.</a:t>
            </a:r>
          </a:p>
          <a:p>
            <a:pPr marL="514350" indent="-514350">
              <a:buFont typeface="Arial" charset="0"/>
              <a:buAutoNum type="alphaUcPeriod"/>
            </a:pPr>
            <a:r>
              <a:rPr lang="en-US" altLang="en-US" sz="2000" dirty="0" smtClean="0">
                <a:ea typeface="MS PGothic" charset="-128"/>
              </a:rPr>
              <a:t>The neighbors to pay the Party House $99 to be quiet.</a:t>
            </a:r>
            <a:endParaRPr lang="en-US" altLang="en-US" sz="2000" dirty="0">
              <a:ea typeface="MS PGothic" charset="-128"/>
            </a:endParaRPr>
          </a:p>
        </p:txBody>
      </p:sp>
      <p:pic>
        <p:nvPicPr>
          <p:cNvPr id="2" name="TPChart" descr="2F1552B00DF1459D9EA9CB04D70C5AB6Chart20170125220039813.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13360" y="213632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3.2"/>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SLIDEGUID" val="EAF6D61CDF9F4ABDA7A6C3BF88D9659E"/>
  <p:tag name="AUTOOPENPOLL" val="False"/>
  <p:tag name="TYPE" val="TrueFalse"/>
  <p:tag name="TPSLIDEBULLETSTYLE" val="2"/>
  <p:tag name="TPQUESTIONXML" val="&lt;?xml version=&quot;1.0&quot; encoding=&quot;UTF-8&quot; standalone=&quot;yes&quot;?&gt;&lt;questionlist&gt;&lt;properties&gt;&lt;guid&gt;41435F9739984848A9D9864EB2354516&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AF6D61CDF9F4ABDA7A6C3BF88D9659E&lt;/guid&gt;&lt;repollguid&gt;7A16D4D3B6EF4026B24B700ADA6F80E7&lt;/repollguid&gt;&lt;sourceid&gt;FD874C6DCD0C46C39C0D4F85A6FC3A60&lt;/sourceid&gt;&lt;questiontext&gt;You live in a building that allows smoking inside. Your roommate values smoking in the apartment at $100 and you value clean air at $200. According to Coase, you can pay your roommate $101 and he will smoke outside.&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421DADE9176F4B6788070C181F323FC8&lt;/guid&gt;&lt;answertext&gt;True&lt;/answertext&gt;&lt;valuetype&gt;1&lt;/valuetype&gt;&lt;/answer&gt;&lt;answer&gt;&lt;guid&gt;63F21A51E94A4D63BB9E2EA0C2EBCA7B&lt;/guid&gt;&lt;answertext&gt;False&lt;/answertext&gt;&lt;valuetype&gt;-1&lt;/valuetype&gt;&lt;/answer&gt;&lt;/answers&gt;&lt;/multichoice&gt;&lt;/questions&gt;&lt;/questionlist&gt;"/>
  <p:tag name="LIVECHARTING" val="False"/>
  <p:tag name="CHARTTYPE" val="0"/>
  <p:tag name="CHARTDEFINEDCOLORS" val="3,6,10,45,32,50,13,4,9,55,1"/>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xml><?xml version="1.0" encoding="utf-8"?>
<p:tagLst xmlns:a="http://schemas.openxmlformats.org/drawingml/2006/main" xmlns:r="http://schemas.openxmlformats.org/officeDocument/2006/relationships" xmlns:p="http://schemas.openxmlformats.org/presentationml/2006/main">
  <p:tag name="SLIDEGUID" val="034A3B95BA6C46BA9621FA7E5CEB94F0"/>
  <p:tag name="AUTOOPENPOLL" val="False"/>
  <p:tag name="TYPE" val="MultiChoiceSlide"/>
  <p:tag name="TPSLIDEBULLETSTYLE" val="2"/>
  <p:tag name="TPQUESTIONXML" val="&lt;?xml version=&quot;1.0&quot; encoding=&quot;UTF-8&quot; standalone=&quot;yes&quot;?&gt;&lt;questionlist&gt;&lt;properties&gt;&lt;guid&gt;14D503FD380D4363908C74372C61F590&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034A3B95BA6C46BA9621FA7E5CEB94F0&lt;/guid&gt;&lt;repollguid&gt;D2ED8AF37A76457AB598C96DA6523683&lt;/repollguid&gt;&lt;sourceid&gt;E184CC57939C4AD6AB2B64022C76C616&lt;/sourceid&gt;&lt;questiontext&gt;Refer to the figure.  The socially optimal level of output is&lt;/questiontext&gt;&lt;questiontexthtml&gt;&amp;lt;div&amp;gt;&amp;lt;img src=&quot;images/BEA93D0D0EB948269A10B08D779DE845.png&quot; _mce_src=&quot;images/BEA93D0D0EB948269A10B08D779DE845.png&quot;&amp;gt;&amp;lt;br&amp;gt;&amp;lt;/div&amp;gt;&amp;lt;div&amp;gt;&amp;lt;span style=&quot;font-family: verdana; font-size: 12px;&quot; _mce_style=&quot;font-family: verdana; font-size: 12px;&quot;&amp;gt;Refer to the figure.  The socially optimal level of output is&amp;lt;/span&amp;gt;&amp;lt;/div&amp;gt;&lt;/questiontexthtml&gt;&lt;showresults&gt;True&lt;/showresults&gt;&lt;responsegrid&gt;0&lt;/responsegrid&gt;&lt;countdowntime&gt;30&lt;/countdowntime&gt;&lt;files&gt;&lt;file&gt;&lt;path&gt;images/BEA93D0D0EB948269A10B08D779DE845.png&lt;/path&gt;&lt;/file&gt;&lt;/files&gt;&lt;correctvalue&gt;1&lt;/correctvalue&gt;&lt;incorrectvalue&gt;0&lt;/incorrectvalue&gt;&lt;responselimit&gt;1&lt;/responselimit&gt;&lt;bulletstyle&gt;2&lt;/bulletstyle&gt;&lt;answers&gt;&lt;answer&gt;&lt;guid&gt;4BADCC6371914B119327002703A90A5E&lt;/guid&gt;&lt;answertext&gt;Q1.&lt;/answertext&gt;&lt;answerhtml&gt;&amp;lt;div&amp;gt;&amp;lt;span style=&quot;font-family: verdana; font-size: 12px;&quot;&amp;gt;Q&amp;lt;sub&amp;gt;1&amp;lt;/sub&amp;gt;.&amp;lt;/span&amp;gt;&amp;lt;/div&amp;gt;&lt;/answerhtml&gt;&lt;valuetype&gt;-1&lt;/valuetype&gt;&lt;/answer&gt;&lt;answer&gt;&lt;guid&gt;56D9D03702A343138D0DCB6DDEDB533B&lt;/guid&gt;&lt;answertext&gt;Q2.&lt;/answertext&gt;&lt;answerhtml&gt;&amp;lt;div&amp;gt;&amp;lt;span style=&quot;font-family: verdana; font-size: 12px;&quot;&amp;gt;Q&amp;lt;sub&amp;gt;2&amp;lt;/sub&amp;gt;.&amp;lt;/span&amp;gt;&amp;lt;/div&amp;gt;&lt;/answerhtml&gt;&lt;valuetype&gt;1&lt;/valuetype&gt;&lt;/answer&gt;&lt;answer&gt;&lt;guid&gt;6D29488390E641DE86BEE3E63279C765&lt;/guid&gt;&lt;answertext&gt;Q3.&lt;/answertext&gt;&lt;answerhtml&gt;&amp;lt;div&amp;gt;&amp;lt;span style=&quot;font-family: verdana; font-size: 12px;&quot;&amp;gt;Q&amp;lt;sub&amp;gt;3&amp;lt;/sub&amp;gt;.&amp;lt;/span&amp;gt;&amp;lt;/div&amp;gt;&lt;/answerhtml&gt;&lt;valuetype&gt;-1&lt;/valuetype&gt;&lt;/answer&gt;&lt;answer&gt;&lt;guid&gt;E758652273A14D22B62D37988B3F61FC&lt;/guid&gt;&lt;answertext&gt;Q4.&lt;/answertext&gt;&lt;answerhtml&gt;&amp;lt;div&amp;gt;&amp;lt;span style=&quot;font-family: verdana; font-size: 12px;&quot;&amp;gt;Q&amp;lt;sub&amp;gt;4&amp;lt;/sub&amp;gt;.&amp;lt;/span&amp;gt;&amp;lt;/div&amp;gt;&lt;/answerhtml&gt;&lt;valuetype&gt;-1&lt;/valuetype&gt;&lt;/answer&gt;&lt;/answers&gt;&lt;/multichoice&gt;&lt;/questions&gt;&lt;/questionlist&gt;"/>
  <p:tag name="LIVECHARTING" val="False"/>
  <p:tag name="CHARTTYPE" val="0"/>
  <p:tag name="CHARTDEFINEDCOLORS" val="3,6,10,45,32,50,13,4,9,55,1"/>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SLIDEGUID" val="8189675215434E0986915B13C79E684F"/>
  <p:tag name="AUTOOPENPOLL" val="False"/>
  <p:tag name="TYPE" val="MultiChoiceSlide"/>
  <p:tag name="TPSLIDEBULLETSTYLE" val="2"/>
  <p:tag name="TPQUESTIONXML" val="&lt;?xml version=&quot;1.0&quot; encoding=&quot;UTF-8&quot; standalone=&quot;yes&quot;?&gt;&lt;questionlist&gt;&lt;properties&gt;&lt;guid&gt;9D965F5DAF024E4F94B9E8B3695F02E2&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8189675215434E0986915B13C79E684F&lt;/guid&gt;&lt;repollguid&gt;40B59E81A4E34CA386FFD0266E5665FC&lt;/repollguid&gt;&lt;sourceid&gt;DAC73F400ABE4FDC9E2EF6265E43C6EB&lt;/sourceid&gt;&lt;questiontext&gt;Refer to the figure.  Which of the following would improve economic efficiency in the market?&lt;/questiontext&gt;&lt;questiontexthtml&gt;&amp;lt;div&amp;gt;&amp;lt;img src=&quot;images/592BE1CFCC504C30B7164348F4BFD361.png&quot; _mce_src=&quot;images/592BE1CFCC504C30B7164348F4BFD361.png&quot;&amp;gt;&amp;lt;br&amp;gt;&amp;lt;/div&amp;gt;&#10;&amp;lt;div&amp;gt;&amp;lt;span style=&quot;font-family: verdana; font-size: 12px;&quot; _mce_style=&quot;font-family: verdana; font-size: 12px;&quot;&amp;gt;Refer to the figure.  Which of the following would improve economic efficiency in the market?&amp;lt;/span&amp;gt;&amp;lt;/div&amp;gt;&lt;/questiontexthtml&gt;&lt;showresults&gt;True&lt;/showresults&gt;&lt;responsegrid&gt;0&lt;/responsegrid&gt;&lt;countdowntime&gt;30&lt;/countdowntime&gt;&lt;files&gt;&lt;file&gt;&lt;path&gt;images/592BE1CFCC504C30B7164348F4BFD361.png&lt;/path&gt;&lt;/file&gt;&lt;/files&gt;&lt;correctvalue&gt;1&lt;/correctvalue&gt;&lt;incorrectvalue&gt;0&lt;/incorrectvalue&gt;&lt;responselimit&gt;1&lt;/responselimit&gt;&lt;bulletstyle&gt;2&lt;/bulletstyle&gt;&lt;answers&gt;&lt;answer&gt;&lt;guid&gt;A14540FCE3AB4D2AAC04BD6FA91972DF&lt;/guid&gt;&lt;answertext&gt;a tax equal to P1 - P3, the size of the marginal external cost&lt;/answertext&gt;&lt;answerhtml&gt;&amp;lt;div&amp;gt;&amp;lt;span style=&quot;font-family: verdana; font-size: 12px;&quot;&amp;gt;a tax equal to P&amp;lt;sub&amp;gt;1&amp;lt;/sub&amp;gt; - P&amp;lt;sub&amp;gt;3&amp;lt;/sub&amp;gt;, the size of the marginal external cost&amp;lt;/span&amp;gt;&amp;lt;/div&amp;gt;&lt;/answerhtml&gt;&lt;valuetype&gt;1&lt;/valuetype&gt;&lt;/answer&gt;&lt;answer&gt;&lt;guid&gt;353D2EF5146B4D17A97A8948DF03ABF3&lt;/guid&gt;&lt;answertext&gt;a tax equal to P0 - P4, the size of the marginal external cost&lt;/answertext&gt;&lt;answerhtml&gt;&amp;lt;div&amp;gt;&amp;lt;span style=&quot;font-family: verdana; font-size: 12px;&quot;&amp;gt;a tax equal to P&amp;lt;sub&amp;gt;0&amp;lt;/sub&amp;gt; - P&amp;lt;sub&amp;gt;4&amp;lt;/sub&amp;gt;, the size of the marginal external cost&amp;lt;/span&amp;gt;&amp;lt;/div&amp;gt;&lt;/answerhtml&gt;&lt;valuetype&gt;-1&lt;/valuetype&gt;&lt;/answer&gt;&lt;answer&gt;&lt;guid&gt;1526D382511F43AF88ECBB5620FD26F4&lt;/guid&gt;&lt;answertext&gt;a subsidy equal to P1 - P3, the size of the marginal external benefit&lt;/answertext&gt;&lt;answerhtml&gt;&amp;lt;div&amp;gt;&amp;lt;span style=&quot;font-family: verdana; font-size: 12px;&quot;&amp;gt;a subsidy equal to P&amp;lt;sub&amp;gt;1&amp;lt;/sub&amp;gt; - P&amp;lt;sub&amp;gt;3&amp;lt;/sub&amp;gt;, the size of the marginal external benefit&amp;lt;/span&amp;gt;&amp;lt;/div&amp;gt;&lt;/answerhtml&gt;&lt;valuetype&gt;-1&lt;/valuetype&gt;&lt;/answer&gt;&lt;answer&gt;&lt;guid&gt;E68C7385E7654F7FB4A198362A64ADFC&lt;/guid&gt;&lt;answertext&gt;a subsidy equal to P0 - P4, the size of the marginal external benefit&lt;/answertext&gt;&lt;answerhtml&gt;&amp;lt;div&amp;gt;&amp;lt;span style=&quot;font-family: verdana; font-size: 12px;&quot; _mce_style=&quot;font-family: verdana; font-size: 12px;&quot;&amp;gt;a subsidy equal to P&amp;lt;sub&amp;gt;0&amp;lt;/sub&amp;gt; - P&amp;lt;sub&amp;gt;4&amp;lt;/sub&amp;gt;, the size of the marginal external benefit&amp;lt;/span&amp;gt;&amp;lt;/div&amp;gt;&lt;/answerhtml&gt;&lt;valuetype&gt;-1&lt;/valuetype&gt;&lt;/answer&gt;&lt;/answers&gt;&lt;/multichoice&gt;&lt;/questions&gt;&lt;/questionlist&gt;"/>
  <p:tag name="LIVECHARTING" val="False"/>
  <p:tag name="CHARTTYPE" val="0"/>
  <p:tag name="CHARTDEFINEDCOLORS" val="3,6,10,45,32,50,13,4,9,55,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1570085A884F4A9E941C6B4A696B63BF"/>
  <p:tag name="AUTOOPENPOLL" val="False"/>
  <p:tag name="TYPE" val="TrueFalse"/>
  <p:tag name="TPSLIDEBULLETSTYLE" val="2"/>
  <p:tag name="TPQUESTIONXML" val="&lt;?xml version=&quot;1.0&quot; encoding=&quot;UTF-8&quot; standalone=&quot;yes&quot;?&gt;&lt;questionlist&gt;&lt;properties&gt;&lt;guid&gt;FFF77C9560CA4A49BA45A17D90ED6EBF&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570085A884F4A9E941C6B4A696B63BF&lt;/guid&gt;&lt;repollguid&gt;992CA6BD200A4E25AD775FF2548B0257&lt;/repollguid&gt;&lt;sourceid&gt;159859F4704C4FC386D64B9FEAC1C2AB&lt;/sourceid&gt;&lt;questiontext&gt;Externalities can be negative or positive.&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85FEF9177C6145A4AC37422CBD25B01B&lt;/guid&gt;&lt;answertext&gt;True&lt;/answertext&gt;&lt;valuetype&gt;1&lt;/valuetype&gt;&lt;/answer&gt;&lt;answer&gt;&lt;guid&gt;95F6A90C46A24EA5A12464291FEC5A3E&lt;/guid&gt;&lt;answertext&gt;False&lt;/answertext&gt;&lt;valuetype&gt;-1&lt;/valuetype&gt;&lt;/answer&gt;&lt;/answers&gt;&lt;/multichoice&gt;&lt;/questions&gt;&lt;/questionlist&gt;"/>
  <p:tag name="LIVECHARTING" val="False"/>
  <p:tag name="CHARTTYPE" val="0"/>
  <p:tag name="CHARTDEFINEDCOLORS" val="3,6,10,45,32,50,13,4,9,55,1"/>
</p:tagLst>
</file>

<file path=ppt/tags/tag2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SLIDEGUID" val="9A901A89EC4348D2B6ED06924E4E77BB"/>
  <p:tag name="AUTOOPENPOLL" val="False"/>
  <p:tag name="TYPE" val="MultiChoiceSlide"/>
  <p:tag name="TPSLIDEBULLETSTYLE" val="2"/>
  <p:tag name="TPQUESTIONXML" val="&lt;?xml version=&quot;1.0&quot; encoding=&quot;UTF-8&quot; standalone=&quot;yes&quot;?&gt;&lt;questionlist&gt;&lt;properties&gt;&lt;guid&gt;4F87EAB61E4C4B3096D46762978BC031&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A901A89EC4348D2B6ED06924E4E77BB&lt;/guid&gt;&lt;repollguid&gt;F33E6CD565724B4983FF0843570A3B35&lt;/repollguid&gt;&lt;sourceid&gt;4AC25A736F884563A0F9915BF711D9F4&lt;/sourceid&gt;&lt;questiontext&gt;If a positive externality exists in the market for flu shots, the private market equilibrium occurs at a price that i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DB34138722F4D2EAD83E29D74E32AE8&lt;/guid&gt;&lt;answertext&gt;too low and a quantity that is too low in comparison to the socially optimal equilibrium.&lt;/answertext&gt;&lt;valuetype&gt;1&lt;/valuetype&gt;&lt;/answer&gt;&lt;answer&gt;&lt;guid&gt;CB9298C209C14BD1BB8EF737A13CA33C&lt;/guid&gt;&lt;answertext&gt;too high and a quantity that is too low in comparison to the socially optimal equilibrium.&lt;/answertext&gt;&lt;valuetype&gt;-1&lt;/valuetype&gt;&lt;/answer&gt;&lt;answer&gt;&lt;guid&gt;811299943AE4409E86C67183C3AD6D55&lt;/guid&gt;&lt;answertext&gt;too low and a quantity that is too high in comparison to the socially optimal equilibrium.&lt;/answertext&gt;&lt;valuetype&gt;-1&lt;/valuetype&gt;&lt;/answer&gt;&lt;answer&gt;&lt;guid&gt;C4E6122C93EB4A1A899E83A5B31FB9DB&lt;/guid&gt;&lt;answertext&gt;the same as the socially optimal equilibrium.&lt;/answertext&gt;&lt;valuetype&gt;-1&lt;/valuetype&gt;&lt;/answer&gt;&lt;/answers&gt;&lt;/multichoice&gt;&lt;/questions&gt;&lt;/questionlist&gt;"/>
  <p:tag name="LIVECHARTING" val="False"/>
  <p:tag name="CHARTTYPE" val="0"/>
  <p:tag name="CHARTDEFINEDCOLORS" val="3,6,10,45,32,50,13,4,9,55,1"/>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6.xml><?xml version="1.0" encoding="utf-8"?>
<p:tagLst xmlns:a="http://schemas.openxmlformats.org/drawingml/2006/main" xmlns:r="http://schemas.openxmlformats.org/officeDocument/2006/relationships" xmlns:p="http://schemas.openxmlformats.org/presentationml/2006/main">
  <p:tag name="SLIDEGUID" val="809D56190DDD498D81D6C3D581CF49FE"/>
  <p:tag name="AUTOOPENPOLL" val="False"/>
  <p:tag name="TYPE" val="MultiChoiceSlide"/>
  <p:tag name="TPSLIDEBULLETSTYLE" val="2"/>
  <p:tag name="TPQUESTIONXML" val="&lt;?xml version=&quot;1.0&quot; encoding=&quot;UTF-8&quot; standalone=&quot;yes&quot;?&gt;&lt;questionlist&gt;&lt;properties&gt;&lt;guid&gt;8314A24964044123A66B49FBED67B18B&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809D56190DDD498D81D6C3D581CF49FE&lt;/guid&gt;&lt;repollguid&gt;98440BB92AE04E8396F5CE23E7E22617&lt;/repollguid&gt;&lt;sourceid&gt;56AAE6427EE047ACB0280918DF481970&lt;/sourceid&gt;&lt;questiontext&gt;According to the Coase theorem, private parties ca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D57D02F32A3F457D8464073248B0FE32&lt;/guid&gt;&lt;answertext&gt;solve positive externality problems more easily than negative externality problems.&lt;/answertext&gt;&lt;valuetype&gt;-1&lt;/valuetype&gt;&lt;/answer&gt;&lt;answer&gt;&lt;guid&gt;DA003D1DFB5245A19C4B76C7B17E7224&lt;/guid&gt;&lt;answertext&gt;minimize transactions costs through private bargaining.&lt;/answertext&gt;&lt;valuetype&gt;-1&lt;/valuetype&gt;&lt;/answer&gt;&lt;answer&gt;&lt;guid&gt;D16787245A9248C7BE27BE3A1C777C4E&lt;/guid&gt;&lt;answertext&gt;solve externality problems through taxes.&lt;/answertext&gt;&lt;valuetype&gt;-1&lt;/valuetype&gt;&lt;/answer&gt;&lt;answer&gt;&lt;guid&gt;3222B53DA55249A6BA11D8A21C2A82EC&lt;/guid&gt;&lt;answertext&gt;solve externality problems through private bargaining.&lt;/answertext&gt;&lt;valuetype&gt;1&lt;/valuetype&gt;&lt;/answer&gt;&lt;/answers&gt;&lt;/multichoice&gt;&lt;/questions&gt;&lt;/questionlist&gt;"/>
  <p:tag name="LIVECHARTING" val="False"/>
  <p:tag name="CHARTTYPE" val="0"/>
  <p:tag name="CHARTDEFINEDCOLORS" val="3,6,10,45,32,50,13,4,9,55,1"/>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SLIDEGUID" val="2F1552B00DF1459D9EA9CB04D70C5AB6"/>
  <p:tag name="AUTOOPENPOLL" val="False"/>
  <p:tag name="TYPE" val="MultiChoiceSlide"/>
  <p:tag name="TPSLIDEBULLETSTYLE" val="2"/>
  <p:tag name="TPQUESTIONXML" val="&lt;?xml version=&quot;1.0&quot; encoding=&quot;UTF-8&quot; standalone=&quot;yes&quot;?&gt;&lt;questionlist&gt;&lt;properties&gt;&lt;guid&gt;AE541817BFED4B0B9A57EB7FA89A8E45&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2F1552B00DF1459D9EA9CB04D70C5AB6&lt;/guid&gt;&lt;repollguid&gt;F2DF0A260DEA4D67A215D8D3C6B75AF4&lt;/repollguid&gt;&lt;sourceid&gt;1E8203060A144A96A86F5E4DF73491C6&lt;/sourceid&gt;&lt;questiontext&gt;The students living in “The Party House” are prone to host loud parties on Saturday night.  They value these celebrations at $100.  Their studious neighbors value peace and quiet at $90.  The noise ordinance in this college town requires the police to stop loud parties if the neighbors complain.  Assume zero transaction costs.  An efficient solution for this problem would be for&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D698CEC2A1684E019F6F3A31AABA0F6C&lt;/guid&gt;&lt;answertext&gt;The Party House to pay the neighbors $91 to not call the police.&lt;/answertext&gt;&lt;valuetype&gt;1&lt;/valuetype&gt;&lt;/answer&gt;&lt;answer&gt;&lt;guid&gt;00B9F963AEA045379B8E6DE039633C17&lt;/guid&gt;&lt;answertext&gt;The Party House to quit the loud parties.&lt;/answertext&gt;&lt;valuetype&gt;-1&lt;/valuetype&gt;&lt;/answer&gt;&lt;answer&gt;&lt;guid&gt;F67F693461E641EA99824B0677DEDC0C&lt;/guid&gt;&lt;answertext&gt;The Party House to invite the neighbors to one of the parties.&lt;/answertext&gt;&lt;valuetype&gt;-1&lt;/valuetype&gt;&lt;/answer&gt;&lt;answer&gt;&lt;guid&gt;F8AD1D5A18F04B8DB8FC0AAF78216C91&lt;/guid&gt;&lt;answertext&gt;The neighbors to pay the Party House $99 to be quiet.&lt;/answertext&gt;&lt;valuetype&gt;-1&lt;/valuetype&gt;&lt;/answer&gt;&lt;/answers&gt;&lt;/multichoice&gt;&lt;/questions&gt;&lt;/questionlist&gt;"/>
  <p:tag name="LIVECHARTING" val="False"/>
  <p:tag name="CHARTTYPE" val="0"/>
  <p:tag name="CHARTDEFINEDCOLORS" val="3,6,10,45,32,50,13,4,9,55,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4.xml><?xml version="1.0" encoding="utf-8"?>
<p:tagLst xmlns:a="http://schemas.openxmlformats.org/drawingml/2006/main" xmlns:r="http://schemas.openxmlformats.org/officeDocument/2006/relationships" xmlns:p="http://schemas.openxmlformats.org/presentationml/2006/main">
  <p:tag name="SLIDEGUID" val="4D12E7D2F2F440EAA998FC494C10C924"/>
  <p:tag name="AUTOOPENPOLL" val="False"/>
  <p:tag name="TYPE" val="MultiChoiceSlide"/>
  <p:tag name="TPSLIDEBULLETSTYLE" val="2"/>
  <p:tag name="TPQUESTIONXML" val="&lt;?xml version=&quot;1.0&quot; encoding=&quot;UTF-8&quot; standalone=&quot;yes&quot;?&gt;&lt;questionlist&gt;&lt;properties&gt;&lt;guid&gt;AAA15114AD424742A75F86E27671DA0A&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D12E7D2F2F440EAA998FC494C10C924&lt;/guid&gt;&lt;repollguid&gt;D8163F31497446498CA76F6CC1885E67&lt;/repollguid&gt;&lt;sourceid&gt;AD405DF1FE364F329A1AFE66D35FFB67&lt;/sourceid&gt;&lt;questiontext&gt;The citizens of Knoxville are complaining that the two pickle-makers in town, ‘Crunchy Ponds pickles’ and ‘Sweet Rose pickles’, are polluting the environment. Currently, each pickle-maker emits 20 tons of pollution per year. ‘Crunchy Ponds pickles’ could clean the pollution at a cost of $500 per ton. ‘Sweet Rose pickles’ could also clean the pollution, but a cost of $1,100 per ton.  In an effort to reduce pollution, the government of Knoxville decrees that from now on, each pickle factory has to reduce pollution to 10 tons per year each, or else. What is the cost of reducing pollution to the desired level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834FA001881D449C9AF40FAEE5A568AC&lt;/guid&gt;&lt;answertext&gt;total cost of cleaning 20 tons of pollution is $10,000 per year; it costs ‘Crunchy Ponds pickles’ $1,000 to clean 10 tons of pollution; it costs ‘Sweet Rose pickles’ $9,000 to clean 10 tons of pollution.&lt;/answertext&gt;&lt;valuetype&gt;-1&lt;/valuetype&gt;&lt;/answer&gt;&lt;answer&gt;&lt;guid&gt;AA080C4F35D2403EAB87823215CBB270&lt;/guid&gt;&lt;answertext&gt;total cost of cleaning 20 tons of pollution is $14,000 per year; it costs ‘Crunchy Ponds pickles’ $4,000 to clean 12 tons of pollution; it costs ‘Sweet Rose pickles’ $10,000 to clean 12 tons of pollution.&lt;/answertext&gt;&lt;valuetype&gt;-1&lt;/valuetype&gt;&lt;/answer&gt;&lt;answer&gt;&lt;guid&gt;A1762B07AE6A4CA8AA79209BE4957272&lt;/guid&gt;&lt;answertext&gt;total cost of cleaning 20 tons of pollution is $16,000 per year; it costs ‘Crunchy Ponds pickles’ $5,000 to clean 10 tons of pollution; it costs ‘Sweet Rose pickles’ $11,000 to clean 10 tons of pollution.&lt;/answertext&gt;&lt;valuetype&gt;1&lt;/valuetype&gt;&lt;/answer&gt;&lt;answer&gt;&lt;guid&gt;A95B4CB0D93C48F7AF738C110F6FAB56&lt;/guid&gt;&lt;answertext&gt;total cost of cleaning 20 tons of pollution is $18,000 per year; it costs ‘Crunchy Ponds pickles’ $6,000 to clean 12 tons of pollution; it costs ‘Sweet Rose pickles’ $12,000 to clean 12 tons of pollution.&lt;/answertext&gt;&lt;valuetype&gt;-1&lt;/valuetype&gt;&lt;/answer&gt;&lt;/answers&gt;&lt;/multichoice&gt;&lt;/questions&gt;&lt;/questionlist&gt;"/>
  <p:tag name="LIVECHARTING" val="False"/>
  <p:tag name="CHARTTYPE" val="0"/>
  <p:tag name="CHARTDEFINEDCOLORS" val="3,6,10,45,32,50,13,4,9,55,1"/>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8.xml><?xml version="1.0" encoding="utf-8"?>
<p:tagLst xmlns:a="http://schemas.openxmlformats.org/drawingml/2006/main" xmlns:r="http://schemas.openxmlformats.org/officeDocument/2006/relationships" xmlns:p="http://schemas.openxmlformats.org/presentationml/2006/main">
  <p:tag name="SLIDEGUID" val="50AD0AEA83A948EC852456E1658FABD0"/>
  <p:tag name="AUTOOPENPOLL" val="False"/>
  <p:tag name="TYPE" val="MultiChoiceSlide"/>
  <p:tag name="TPSLIDEBULLETSTYLE" val="2"/>
  <p:tag name="TPQUESTIONXML" val="&lt;?xml version=&quot;1.0&quot; encoding=&quot;UTF-8&quot; standalone=&quot;yes&quot;?&gt;&lt;questionlist&gt;&lt;properties&gt;&lt;guid&gt;E10551CA8B484E9D9FBAEB95EEECEDBA&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50AD0AEA83A948EC852456E1658FABD0&lt;/guid&gt;&lt;repollguid&gt;D9B7ED558C2E4B97AF89761D47736A01&lt;/repollguid&gt;&lt;sourceid&gt;943E77C93A3F4C6AB0F654E03A1AE646&lt;/sourceid&gt;&lt;questiontext&gt;The citizens of Knoxville are complaining that the two pickle-makers in town, ‘Crunchy Ponds pickles’ and ‘Sweet Rose pickles’, are polluting the environment. Currently, each pickle-maker emits 20 tons of pollution per year. ‘Crunchy Ponds pickles’ could clean the pollution at a cost of $500 per ton. ‘Sweet Rose pickles’ could also clean the pollution, but a cost of $1,100 per ton. In an effort to reduce pollution, the government of Knoxville gives each pickle factory 10 tradable pollution permits. Each tradable pollution permit allows the owner to emit one ton of pollution, and its market value is $800.  What is the cost of reducing pollution to the desired levels? How is this possibl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22EF260DE31476F9B535BE258FA8043&lt;/guid&gt;&lt;answertext&gt;total cost of cleaning 20 tons of pollution is $10,000 per year. ‘Crunchy Ponds pickles’ cleans 20 tons of pollution after selling 10 pollution permits to ‘Sweet Rose pickles’&lt;/answertext&gt;&lt;valuetype&gt;1&lt;/valuetype&gt;&lt;/answer&gt;&lt;answer&gt;&lt;guid&gt;982965093A114D59A11C28598CFB6FBE&lt;/guid&gt;&lt;answertext&gt;total cost of cleaning 20 tons of pollution is $14,000 per year. ‘Sweet Rose pickles’ cleans 20 tons of pollution after selling 10 pollution permits to ‘Crunchy Ponds pickles’&lt;/answertext&gt;&lt;valuetype&gt;-1&lt;/valuetype&gt;&lt;/answer&gt;&lt;answer&gt;&lt;guid&gt;8A5D943A93474C0B8FC0D0EC0BF00155&lt;/guid&gt;&lt;answertext&gt;total cost of cleaning 20 tons of pollution is $16,000 per year. ‘Sweet Rose pickles’ cleans 20 tons of pollution after selling 10 pollution permits to ‘Crunchy Ponds pickles’&lt;/answertext&gt;&lt;valuetype&gt;-1&lt;/valuetype&gt;&lt;/answer&gt;&lt;answer&gt;&lt;guid&gt;1E9072CFC2EB4E0193FAFE76E5D3BA40&lt;/guid&gt;&lt;answertext&gt;total cost of cleaning 20 tons of pollution is $18,000 per year. ‘Crunchy Ponds pickles’ cleans 20 tons of pollution after selling 10 pollution permits to ‘Sweet Rose pickles’&lt;/answertext&gt;&lt;valuetype&gt;-1&lt;/valuetype&gt;&lt;/answer&gt;&lt;/answers&gt;&lt;/multichoice&gt;&lt;/questions&gt;&lt;/questionlist&gt;"/>
  <p:tag name="LIVECHARTING" val="False"/>
  <p:tag name="CHARTTYPE" val="0"/>
  <p:tag name="CHARTDEFINEDCOLORS" val="3,6,10,45,32,50,13,4,9,55,1"/>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2.xml><?xml version="1.0" encoding="utf-8"?>
<p:tagLst xmlns:a="http://schemas.openxmlformats.org/drawingml/2006/main" xmlns:r="http://schemas.openxmlformats.org/officeDocument/2006/relationships" xmlns:p="http://schemas.openxmlformats.org/presentationml/2006/main">
  <p:tag name="SLIDEGUID" val="BB38D6176815404B849D2A7B91A4211C"/>
  <p:tag name="AUTOOPENPOLL" val="False"/>
  <p:tag name="TYPE" val="MultiChoiceSlide"/>
  <p:tag name="TPSLIDEBULLETSTYLE" val="2"/>
  <p:tag name="TPQUESTIONXML" val="&lt;?xml version=&quot;1.0&quot; encoding=&quot;UTF-8&quot; standalone=&quot;yes&quot;?&gt;&lt;questionlist&gt;&lt;properties&gt;&lt;guid&gt;D6C830F0E345450EAE1104C4B176A578&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B38D6176815404B849D2A7B91A4211C&lt;/guid&gt;&lt;repollguid&gt;CA1E58B421944904A23A9EF2AF00375D&lt;/repollguid&gt;&lt;sourceid&gt;063382B80AE14D2381BA4C5B3B898A03&lt;/sourceid&gt;&lt;questiontext&gt;The most efficient pollution control system would ensure that&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5F34CAFA34764C3EBC1C2D9884F0A02C&lt;/guid&gt;&lt;answertext&gt;each polluter reduce its pollution an equal amount.&lt;/answertext&gt;&lt;valuetype&gt;-1&lt;/valuetype&gt;&lt;/answer&gt;&lt;answer&gt;&lt;guid&gt;B80FA2D8204F4C71BFC851286D17F0EB&lt;/guid&gt;&lt;answertext&gt;those polluters with lowest cost of pollution abatement reduce their pollution most.&lt;/answertext&gt;&lt;valuetype&gt;1&lt;/valuetype&gt;&lt;/answer&gt;&lt;answer&gt;&lt;guid&gt;6EBD34492F734A0DB2B9403C7C105786&lt;/guid&gt;&lt;answertext&gt;regulators decide how much each polluter must reduce its pollution.&lt;/answertext&gt;&lt;valuetype&gt;-1&lt;/valuetype&gt;&lt;/answer&gt;&lt;answer&gt;&lt;guid&gt;8660D530FB0B4FBCBE04E17A8E20F467&lt;/guid&gt;&lt;answertext&gt;no new pollution of the environment be allowed.&lt;/answertext&gt;&lt;valuetype&gt;-1&lt;/valuetype&gt;&lt;/answer&gt;&lt;/answers&gt;&lt;/multichoice&gt;&lt;/questions&gt;&lt;/questionlist&gt;"/>
  <p:tag name="LIVECHARTING" val="False"/>
  <p:tag name="CHARTTYPE" val="0"/>
  <p:tag name="CHARTDEFINEDCOLORS" val="3,6,10,45,32,50,13,4,9,55,1"/>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6.xml><?xml version="1.0" encoding="utf-8"?>
<p:tagLst xmlns:a="http://schemas.openxmlformats.org/drawingml/2006/main" xmlns:r="http://schemas.openxmlformats.org/officeDocument/2006/relationships" xmlns:p="http://schemas.openxmlformats.org/presentationml/2006/main">
  <p:tag name="SLIDEGUID" val="4B2885676DFC40408F106676CE520D79"/>
  <p:tag name="AUTOOPENPOLL" val="False"/>
  <p:tag name="TYPE" val="MultiChoiceSlide"/>
  <p:tag name="TPSLIDEBULLETSTYLE" val="2"/>
  <p:tag name="TPQUESTIONXML" val="&lt;?xml version=&quot;1.0&quot; encoding=&quot;UTF-8&quot; standalone=&quot;yes&quot;?&gt;&lt;questionlist&gt;&lt;properties&gt;&lt;guid&gt;9D70FFD5A1D544FFAB325E7DB5C0AC8A&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B2885676DFC40408F106676CE520D79&lt;/guid&gt;&lt;repollguid&gt;915482DED4674A42B77BFCF6A07ECEA1&lt;/repollguid&gt;&lt;sourceid&gt;B5AF1C1050D64836B12A24F031928C2B&lt;/sourceid&gt;&lt;questiontext&gt;“Declining to be vaccinated against contagious diseases such as measles imposes costs on other people, which is a negative externality.”&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C11D0AA64914AB5B8B281AB2F2D3CF1&lt;/guid&gt;&lt;answertext&gt;agree&lt;/answertext&gt;&lt;valuetype&gt;1&lt;/valuetype&gt;&lt;/answer&gt;&lt;answer&gt;&lt;guid&gt;DD5172AD02E148D5843E4A8B1F0B4839&lt;/guid&gt;&lt;answertext&gt;disagree&lt;/answertext&gt;&lt;valuetype&gt;-1&lt;/valuetype&gt;&lt;/answer&gt;&lt;answer&gt;&lt;guid&gt;FB2B9C0DC3AA434DABEC1CF98970E1F3&lt;/guid&gt;&lt;answertext&gt;uncertain&lt;/answertext&gt;&lt;valuetype&gt;-1&lt;/valuetype&gt;&lt;/answer&gt;&lt;/answers&gt;&lt;/multichoice&gt;&lt;/questions&gt;&lt;/questionlist&gt;"/>
  <p:tag name="LIVECHARTING" val="False"/>
  <p:tag name="CHARTTYPE" val="0"/>
  <p:tag name="CHARTDEFINEDCOLORS" val="3,6,10,45,32,50,13,4,9,55,1"/>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0.xml><?xml version="1.0" encoding="utf-8"?>
<p:tagLst xmlns:a="http://schemas.openxmlformats.org/drawingml/2006/main" xmlns:r="http://schemas.openxmlformats.org/officeDocument/2006/relationships" xmlns:p="http://schemas.openxmlformats.org/presentationml/2006/main">
  <p:tag name="SLIDEGUID" val="F0A4A2B01CC646779FADFD71647AF933"/>
  <p:tag name="AUTOOPENPOLL" val="False"/>
  <p:tag name="TYPE" val="MultiChoiceSlide"/>
  <p:tag name="TPSLIDEBULLETSTYLE" val="2"/>
  <p:tag name="TPQUESTIONXML" val="&lt;?xml version=&quot;1.0&quot; encoding=&quot;UTF-8&quot; standalone=&quot;yes&quot;?&gt;&lt;questionlist&gt;&lt;properties&gt;&lt;guid&gt;364DD6A2E9E64B0BB5EA181F57A92C8C&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F0A4A2B01CC646779FADFD71647AF933&lt;/guid&gt;&lt;repollguid&gt;A4FA9C2EA4FA463CA498D80FD9B39C43&lt;/repollguid&gt;&lt;sourceid&gt;FA5648E26D3E41E8A03B1FDD0068D059&lt;/sourceid&gt;&lt;questiontext&gt;“A tax on the carbon content of fuels would be a less expensive way to reduce carbon-dioxide emissions than would a collection of policies such as ‘corporate average fuel economy’ requirements for automobile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2F66F60FECE3441B922015E7353989D2&lt;/guid&gt;&lt;answertext&gt;agree&lt;/answertext&gt;&lt;valuetype&gt;1&lt;/valuetype&gt;&lt;/answer&gt;&lt;answer&gt;&lt;guid&gt;2CC95AAA75EC49F3B2606D88D07D87EF&lt;/guid&gt;&lt;answertext&gt;disagree&lt;/answertext&gt;&lt;valuetype&gt;-1&lt;/valuetype&gt;&lt;/answer&gt;&lt;answer&gt;&lt;guid&gt;747848A146094F33B4E3675CC41AF9E7&lt;/guid&gt;&lt;answertext&gt;uncertain&lt;/answertext&gt;&lt;valuetype&gt;-1&lt;/valuetype&gt;&lt;/answer&gt;&lt;/answers&gt;&lt;/multichoice&gt;&lt;/questions&gt;&lt;/questionlist&gt;"/>
  <p:tag name="LIVECHARTING" val="False"/>
  <p:tag name="CHARTTYPE" val="0"/>
  <p:tag name="CHARTDEFINEDCOLORS" val="3,6,10,45,32,50,13,4,9,55,1"/>
</p:tagLst>
</file>

<file path=ppt/tags/tag51.xml><?xml version="1.0" encoding="utf-8"?>
<p:tagLst xmlns:a="http://schemas.openxmlformats.org/drawingml/2006/main" xmlns:r="http://schemas.openxmlformats.org/officeDocument/2006/relationships" xmlns:p="http://schemas.openxmlformats.org/presentationml/2006/main">
  <p:tag name="ZEROBASED" val="False"/>
</p:tagLst>
</file>

<file path=ppt/tags/tag5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xml><?xml version="1.0" encoding="utf-8"?>
<p:tagLst xmlns:a="http://schemas.openxmlformats.org/drawingml/2006/main" xmlns:r="http://schemas.openxmlformats.org/officeDocument/2006/relationships" xmlns:p="http://schemas.openxmlformats.org/presentationml/2006/main">
  <p:tag name="SLIDEGUID" val="DC064DE9BA044142970C8BC14BF7A7D2"/>
  <p:tag name="AUTOOPENPOLL" val="False"/>
  <p:tag name="TYPE" val="TrueFalse"/>
  <p:tag name="TPSLIDEBULLETSTYLE" val="2"/>
  <p:tag name="TPQUESTIONXML" val="&lt;?xml version=&quot;1.0&quot; encoding=&quot;UTF-8&quot; standalone=&quot;yes&quot;?&gt;&lt;questionlist&gt;&lt;properties&gt;&lt;guid&gt;DD988C7828D54227A074E4934D2B2FFD&lt;/guid&gt;&lt;date&gt;1/25/2017 10:00:3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DC064DE9BA044142970C8BC14BF7A7D2&lt;/guid&gt;&lt;repollguid&gt;9A3FA7B1E35A4D0FBF54C339FC715544&lt;/repollguid&gt;&lt;sourceid&gt;6D4CD91CA9754BE3904153F30D0669A5&lt;/sourceid&gt;&lt;questiontext&gt;Government solutions to negative externalities are always more efficient than private solutions.&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997E63E7EA304EFF9116E8D34F73F310&lt;/guid&gt;&lt;answertext&gt;True&lt;/answertext&gt;&lt;valuetype&gt;-1&lt;/valuetype&gt;&lt;/answer&gt;&lt;answer&gt;&lt;guid&gt;D8F7BA6D9ACF43B28998F515D495630C&lt;/guid&gt;&lt;answertext&gt;False&lt;/answertext&gt;&lt;valuetype&gt;1&lt;/valuetype&gt;&lt;/answer&gt;&lt;/answers&gt;&lt;/multichoice&gt;&lt;/questions&gt;&lt;/questionlist&gt;"/>
  <p:tag name="LIVECHARTING" val="False"/>
  <p:tag name="CHARTTYPE" val="0"/>
  <p:tag name="CHARTDEFINEDCOLORS" val="3,6,10,45,32,50,13,4,9,55,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TotalTime>
  <Words>1211</Words>
  <Application>Microsoft Macintosh PowerPoint</Application>
  <PresentationFormat>On-screen Show (4:3)</PresentationFormat>
  <Paragraphs>61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Externalities can be negative or positive.</vt:lpstr>
      <vt:lpstr>Government solutions to negative externalities are always more efficient than private solutions.</vt:lpstr>
      <vt:lpstr>You live in a building that allows smoking inside. Your roommate values smoking in the apartment at $100 and you value clean air at $200. According to Coase, you can pay your roommate $101 and he will smoke outside.</vt:lpstr>
      <vt:lpstr>Refer to the figure.  The socially optimal level of output is</vt:lpstr>
      <vt:lpstr>Refer to the figure.  Which of the following would improve economic efficiency in the market?</vt:lpstr>
      <vt:lpstr>If a positive externality exists in the market for flu shots, the private market equilibrium occurs at a price that is</vt:lpstr>
      <vt:lpstr>According to the Coase theorem, private parties can</vt:lpstr>
      <vt:lpstr>The students living in “The Party House” are prone to host loud parties on Saturday night.  They value these celebrations at $100.  Their studious neighbors value peace and quiet at $90.  The noise ordinance in this college town requires the police to stop loud parties if the neighbors complain.  Assume zero transaction costs.  An efficient solution for this problem would be for</vt:lpstr>
      <vt:lpstr>The citizens of Knoxville are complaining that the two pickle-makers in town, ‘Crunchy Ponds pickles’ and ‘Sweet Rose pickles’, are polluting the environment. Currently, each pickle-maker emits 20 tons of pollution per year. ‘Crunchy Ponds pickles’ could clean the pollution at a cost of $500 per ton. ‘Sweet Rose pickles’ could also clean the pollution, but a cost of $1,100 per ton.  In an effort to reduce pollution, the government of Knoxville decrees that from now on, each pickle factory has to reduce pollution to 10 tons per year each, or else. What is the cost of reducing pollution to the desired levels?</vt:lpstr>
      <vt:lpstr>The citizens of Knoxville are complaining that the two pickle-makers in town, ‘Crunchy Ponds pickles’ and ‘Sweet Rose pickles’, are polluting the environment. Currently, each pickle-maker emits 20 tons of pollution per year. ‘Crunchy Ponds pickles’ could clean the pollution at a cost of $500 per ton. ‘Sweet Rose pickles’ could also clean the pollution, but a cost of $1,100 per ton. In an effort to reduce pollution, the government of Knoxville gives each pickle factory 10 tradable pollution permits. Each tradable pollution permit allows the owner to emit one ton of pollution, and its market value is $800.  What is the cost of reducing pollution to the desired levels? How is this possible?</vt:lpstr>
      <vt:lpstr>The most efficient pollution control system would ensure that</vt:lpstr>
      <vt:lpstr>“Declining to be vaccinated against contagious diseases such as measles imposes costs on other people, which is a negative externality.”</vt:lpstr>
      <vt:lpstr>“A tax on the carbon content of fuels would be a less expensive way to reduce carbon-dioxide emissions than would a collection of policies such as ‘corporate average fuel economy’ requirements for automobiles.”</vt:lpstr>
    </vt:vector>
  </TitlesOfParts>
  <Company>Viola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Externalities can be negative or positive.</dc:title>
  <dc:creator>Ylonda Viola</dc:creator>
  <cp:lastModifiedBy>Ylonda Viola</cp:lastModifiedBy>
  <cp:revision>11</cp:revision>
  <dcterms:created xsi:type="dcterms:W3CDTF">2016-08-24T18:39:38Z</dcterms:created>
  <dcterms:modified xsi:type="dcterms:W3CDTF">2017-01-26T05:00:54Z</dcterms:modified>
</cp:coreProperties>
</file>